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‹#›</a:t>
            </a:fld>
            <a:r>
              <a:rPr spc="360" dirty="0"/>
              <a:t>/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‹#›</a:t>
            </a:fld>
            <a:r>
              <a:rPr spc="360" dirty="0"/>
              <a:t>/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‹#›</a:t>
            </a:fld>
            <a:r>
              <a:rPr spc="360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‹#›</a:t>
            </a:fld>
            <a:r>
              <a:rPr spc="360" dirty="0"/>
              <a:t>/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‹#›</a:t>
            </a:fld>
            <a:r>
              <a:rPr spc="360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506202"/>
            <a:ext cx="8827770" cy="1702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993894"/>
            <a:ext cx="16256000" cy="257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275613" y="9131882"/>
            <a:ext cx="297815" cy="24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264611" y="9007475"/>
            <a:ext cx="9525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‹#›</a:t>
            </a:fld>
            <a:r>
              <a:rPr spc="360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adi-setiad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amsetiadi88@gmail.co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adi-setiad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3341" y="0"/>
              <a:ext cx="558465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5679093"/>
              <a:ext cx="12754610" cy="0"/>
            </a:xfrm>
            <a:custGeom>
              <a:avLst/>
              <a:gdLst/>
              <a:ahLst/>
              <a:cxnLst/>
              <a:rect l="l" t="t" r="r" b="b"/>
              <a:pathLst>
                <a:path w="12754610">
                  <a:moveTo>
                    <a:pt x="0" y="0"/>
                  </a:moveTo>
                  <a:lnTo>
                    <a:pt x="12754113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35593"/>
              <a:ext cx="3038474" cy="1790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521074"/>
            <a:ext cx="882777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PORTFOLIO.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8700" y="3035746"/>
            <a:ext cx="6430010" cy="6616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600"/>
              </a:spcBef>
            </a:pPr>
            <a:r>
              <a:rPr sz="2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PROFESIONAL </a:t>
            </a:r>
            <a:r>
              <a:rPr sz="2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|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EXCELLENCE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|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ANALYST</a:t>
            </a: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8253965"/>
            <a:ext cx="4612640" cy="12807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3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Adi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Setiadi</a:t>
            </a:r>
            <a:endParaRPr sz="3500">
              <a:latin typeface="Microsoft Sans Serif"/>
              <a:cs typeface="Microsoft Sans Serif"/>
            </a:endParaRPr>
          </a:p>
          <a:p>
            <a:pPr marL="12700" marR="5080">
              <a:lnSpc>
                <a:spcPts val="2370"/>
              </a:lnSpc>
              <a:spcBef>
                <a:spcPts val="434"/>
              </a:spcBef>
            </a:pPr>
            <a:r>
              <a:rPr sz="2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iamsetiadi88@gmail.com </a:t>
            </a:r>
            <a:r>
              <a:rPr sz="2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www.linkedin.com/in/adi-setiadi/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164025"/>
            <a:ext cx="12822555" cy="1784350"/>
          </a:xfrm>
          <a:custGeom>
            <a:avLst/>
            <a:gdLst/>
            <a:ahLst/>
            <a:cxnLst/>
            <a:rect l="l" t="t" r="r" b="b"/>
            <a:pathLst>
              <a:path w="12822555" h="1784350">
                <a:moveTo>
                  <a:pt x="0" y="1784151"/>
                </a:moveTo>
                <a:lnTo>
                  <a:pt x="12822007" y="1784151"/>
                </a:lnTo>
                <a:lnTo>
                  <a:pt x="12822007" y="0"/>
                </a:lnTo>
                <a:lnTo>
                  <a:pt x="0" y="0"/>
                </a:lnTo>
                <a:lnTo>
                  <a:pt x="0" y="1784151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822007" y="3"/>
            <a:ext cx="5454015" cy="10287000"/>
            <a:chOff x="12822007" y="3"/>
            <a:chExt cx="5454015" cy="10287000"/>
          </a:xfrm>
        </p:grpSpPr>
        <p:sp>
          <p:nvSpPr>
            <p:cNvPr id="4" name="object 4"/>
            <p:cNvSpPr/>
            <p:nvPr/>
          </p:nvSpPr>
          <p:spPr>
            <a:xfrm>
              <a:off x="17957945" y="8164025"/>
              <a:ext cx="318135" cy="1784350"/>
            </a:xfrm>
            <a:custGeom>
              <a:avLst/>
              <a:gdLst/>
              <a:ahLst/>
              <a:cxnLst/>
              <a:rect l="l" t="t" r="r" b="b"/>
              <a:pathLst>
                <a:path w="318134" h="1784350">
                  <a:moveTo>
                    <a:pt x="0" y="1784151"/>
                  </a:moveTo>
                  <a:lnTo>
                    <a:pt x="317551" y="1784151"/>
                  </a:lnTo>
                  <a:lnTo>
                    <a:pt x="317551" y="0"/>
                  </a:lnTo>
                  <a:lnTo>
                    <a:pt x="0" y="0"/>
                  </a:lnTo>
                  <a:lnTo>
                    <a:pt x="0" y="1784151"/>
                  </a:lnTo>
                  <a:close/>
                </a:path>
              </a:pathLst>
            </a:custGeom>
            <a:solidFill>
              <a:srgbClr val="0F0F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822007" y="3"/>
              <a:ext cx="5136515" cy="10287000"/>
            </a:xfrm>
            <a:custGeom>
              <a:avLst/>
              <a:gdLst/>
              <a:ahLst/>
              <a:cxnLst/>
              <a:rect l="l" t="t" r="r" b="b"/>
              <a:pathLst>
                <a:path w="5136515" h="10287000">
                  <a:moveTo>
                    <a:pt x="5135937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5135937" y="0"/>
                  </a:lnTo>
                  <a:lnTo>
                    <a:pt x="5135937" y="10286996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542" y="2187749"/>
            <a:ext cx="11687174" cy="6800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00076" y="0"/>
            <a:ext cx="8979535" cy="180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700" spc="894" dirty="0">
                <a:solidFill>
                  <a:srgbClr val="0F0F0C"/>
                </a:solidFill>
                <a:latin typeface="Trebuchet MS"/>
                <a:cs typeface="Trebuchet MS"/>
              </a:rPr>
              <a:t>PORT</a:t>
            </a:r>
            <a:r>
              <a:rPr sz="11700" spc="894" dirty="0">
                <a:latin typeface="Trebuchet MS"/>
                <a:cs typeface="Trebuchet MS"/>
              </a:rPr>
              <a:t>FOLIO</a:t>
            </a:r>
            <a:endParaRPr sz="1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64611" y="9007478"/>
            <a:ext cx="84836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3600" b="1" spc="7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spc="13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976586" y="2277897"/>
            <a:ext cx="4707255" cy="245427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~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22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2400" spc="-5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400" spc="390" dirty="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sz="2400" spc="3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bo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140" y="0"/>
            <a:ext cx="5136515" cy="10041255"/>
          </a:xfrm>
          <a:custGeom>
            <a:avLst/>
            <a:gdLst/>
            <a:ahLst/>
            <a:cxnLst/>
            <a:rect l="l" t="t" r="r" b="b"/>
            <a:pathLst>
              <a:path w="5136515" h="10041255">
                <a:moveTo>
                  <a:pt x="5135937" y="10041103"/>
                </a:moveTo>
                <a:lnTo>
                  <a:pt x="0" y="10041103"/>
                </a:lnTo>
                <a:lnTo>
                  <a:pt x="0" y="0"/>
                </a:lnTo>
                <a:lnTo>
                  <a:pt x="5135937" y="0"/>
                </a:lnTo>
                <a:lnTo>
                  <a:pt x="5135937" y="10041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807" y="2028711"/>
            <a:ext cx="11687174" cy="6800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97" y="0"/>
            <a:ext cx="5124449" cy="5143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07299" y="0"/>
            <a:ext cx="8521065" cy="1716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0" spc="710" dirty="0">
                <a:latin typeface="Trebuchet MS"/>
                <a:cs typeface="Trebuchet MS"/>
              </a:rPr>
              <a:t>P</a:t>
            </a:r>
            <a:r>
              <a:rPr sz="11100" spc="965" dirty="0">
                <a:latin typeface="Trebuchet MS"/>
                <a:cs typeface="Trebuchet MS"/>
              </a:rPr>
              <a:t>O</a:t>
            </a:r>
            <a:r>
              <a:rPr sz="11100" spc="700" dirty="0">
                <a:latin typeface="Trebuchet MS"/>
                <a:cs typeface="Trebuchet MS"/>
              </a:rPr>
              <a:t>R</a:t>
            </a:r>
            <a:r>
              <a:rPr sz="11100" spc="480" dirty="0">
                <a:latin typeface="Trebuchet MS"/>
                <a:cs typeface="Trebuchet MS"/>
              </a:rPr>
              <a:t>T</a:t>
            </a:r>
            <a:r>
              <a:rPr sz="11100" spc="380" dirty="0">
                <a:latin typeface="Trebuchet MS"/>
                <a:cs typeface="Trebuchet MS"/>
              </a:rPr>
              <a:t>F</a:t>
            </a:r>
            <a:r>
              <a:rPr sz="11100" spc="965" dirty="0">
                <a:latin typeface="Trebuchet MS"/>
                <a:cs typeface="Trebuchet MS"/>
              </a:rPr>
              <a:t>O</a:t>
            </a:r>
            <a:r>
              <a:rPr sz="11100" spc="-140" dirty="0">
                <a:latin typeface="Trebuchet MS"/>
                <a:cs typeface="Trebuchet MS"/>
              </a:rPr>
              <a:t>L</a:t>
            </a:r>
            <a:r>
              <a:rPr sz="11100" spc="2605" dirty="0">
                <a:latin typeface="Trebuchet MS"/>
                <a:cs typeface="Trebuchet MS"/>
              </a:rPr>
              <a:t>I</a:t>
            </a:r>
            <a:r>
              <a:rPr sz="11100" spc="969" dirty="0"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64611" y="9007475"/>
            <a:ext cx="8718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150" dirty="0">
                <a:latin typeface="Trebuchet MS"/>
                <a:cs typeface="Trebuchet MS"/>
              </a:rPr>
              <a:t>11/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000" y="5669258"/>
            <a:ext cx="4486275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 algn="just">
              <a:lnSpc>
                <a:spcPct val="132800"/>
              </a:lnSpc>
              <a:spcBef>
                <a:spcPts val="100"/>
              </a:spcBef>
            </a:pPr>
            <a:r>
              <a:rPr sz="2400" spc="204" dirty="0">
                <a:solidFill>
                  <a:srgbClr val="0F0F0C"/>
                </a:solidFill>
                <a:latin typeface="Tahoma"/>
                <a:cs typeface="Tahoma"/>
              </a:rPr>
              <a:t>CTP</a:t>
            </a:r>
            <a:r>
              <a:rPr sz="2400" spc="210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0F0F0C"/>
                </a:solidFill>
                <a:latin typeface="Tahoma"/>
                <a:cs typeface="Tahoma"/>
              </a:rPr>
              <a:t>Operation</a:t>
            </a:r>
            <a:r>
              <a:rPr sz="2400" spc="9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0F0F0C"/>
                </a:solidFill>
                <a:latin typeface="Tahoma"/>
                <a:cs typeface="Tahoma"/>
              </a:rPr>
              <a:t>Excellence</a:t>
            </a:r>
            <a:r>
              <a:rPr sz="2400" spc="12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245" dirty="0">
                <a:solidFill>
                  <a:srgbClr val="0F0F0C"/>
                </a:solidFill>
                <a:latin typeface="Tahoma"/>
                <a:cs typeface="Tahoma"/>
              </a:rPr>
              <a:t>- </a:t>
            </a:r>
            <a:r>
              <a:rPr sz="2400" spc="-73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0F0F0C"/>
                </a:solidFill>
                <a:latin typeface="Tahoma"/>
                <a:cs typeface="Tahoma"/>
              </a:rPr>
              <a:t>P</a:t>
            </a:r>
            <a:r>
              <a:rPr sz="2400" spc="50" dirty="0">
                <a:solidFill>
                  <a:srgbClr val="0F0F0C"/>
                </a:solidFill>
                <a:latin typeface="Tahoma"/>
                <a:cs typeface="Tahoma"/>
              </a:rPr>
              <a:t>r</a:t>
            </a:r>
            <a:r>
              <a:rPr sz="2400" spc="125" dirty="0">
                <a:solidFill>
                  <a:srgbClr val="0F0F0C"/>
                </a:solidFill>
                <a:latin typeface="Tahoma"/>
                <a:cs typeface="Tahoma"/>
              </a:rPr>
              <a:t>o</a:t>
            </a:r>
            <a:r>
              <a:rPr sz="2400" spc="150" dirty="0">
                <a:solidFill>
                  <a:srgbClr val="0F0F0C"/>
                </a:solidFill>
                <a:latin typeface="Tahoma"/>
                <a:cs typeface="Tahoma"/>
              </a:rPr>
              <a:t>d</a:t>
            </a:r>
            <a:r>
              <a:rPr sz="2400" spc="60" dirty="0">
                <a:solidFill>
                  <a:srgbClr val="0F0F0C"/>
                </a:solidFill>
                <a:latin typeface="Tahoma"/>
                <a:cs typeface="Tahoma"/>
              </a:rPr>
              <a:t>u</a:t>
            </a:r>
            <a:r>
              <a:rPr sz="2400" spc="275" dirty="0">
                <a:solidFill>
                  <a:srgbClr val="0F0F0C"/>
                </a:solidFill>
                <a:latin typeface="Tahoma"/>
                <a:cs typeface="Tahoma"/>
              </a:rPr>
              <a:t>c</a:t>
            </a:r>
            <a:r>
              <a:rPr sz="2400" spc="130" dirty="0">
                <a:solidFill>
                  <a:srgbClr val="0F0F0C"/>
                </a:solidFill>
                <a:latin typeface="Tahoma"/>
                <a:cs typeface="Tahoma"/>
              </a:rPr>
              <a:t>t</a:t>
            </a:r>
            <a:r>
              <a:rPr sz="2400" spc="-10" dirty="0">
                <a:solidFill>
                  <a:srgbClr val="0F0F0C"/>
                </a:solidFill>
                <a:latin typeface="Tahoma"/>
                <a:cs typeface="Tahoma"/>
              </a:rPr>
              <a:t>i</a:t>
            </a:r>
            <a:r>
              <a:rPr sz="2400" spc="125" dirty="0">
                <a:solidFill>
                  <a:srgbClr val="0F0F0C"/>
                </a:solidFill>
                <a:latin typeface="Tahoma"/>
                <a:cs typeface="Tahoma"/>
              </a:rPr>
              <a:t>o</a:t>
            </a:r>
            <a:r>
              <a:rPr sz="2400" spc="65" dirty="0">
                <a:solidFill>
                  <a:srgbClr val="0F0F0C"/>
                </a:solidFill>
                <a:latin typeface="Tahoma"/>
                <a:cs typeface="Tahoma"/>
              </a:rPr>
              <a:t>n</a:t>
            </a:r>
            <a:r>
              <a:rPr sz="2400" spc="-21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r>
              <a:rPr sz="2400" spc="130" dirty="0">
                <a:solidFill>
                  <a:srgbClr val="0F0F0C"/>
                </a:solidFill>
                <a:latin typeface="Tahoma"/>
                <a:cs typeface="Tahoma"/>
              </a:rPr>
              <a:t>x</a:t>
            </a:r>
            <a:r>
              <a:rPr sz="2400" spc="275" dirty="0">
                <a:solidFill>
                  <a:srgbClr val="0F0F0C"/>
                </a:solidFill>
                <a:latin typeface="Tahoma"/>
                <a:cs typeface="Tahoma"/>
              </a:rPr>
              <a:t>c</a:t>
            </a:r>
            <a:r>
              <a:rPr sz="2400" spc="110" dirty="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r>
              <a:rPr sz="2400" spc="-20" dirty="0">
                <a:solidFill>
                  <a:srgbClr val="0F0F0C"/>
                </a:solidFill>
                <a:latin typeface="Tahoma"/>
                <a:cs typeface="Tahoma"/>
              </a:rPr>
              <a:t>ll</a:t>
            </a:r>
            <a:r>
              <a:rPr sz="2400" spc="110" dirty="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r>
              <a:rPr sz="2400" spc="60" dirty="0">
                <a:solidFill>
                  <a:srgbClr val="0F0F0C"/>
                </a:solidFill>
                <a:latin typeface="Tahoma"/>
                <a:cs typeface="Tahoma"/>
              </a:rPr>
              <a:t>n</a:t>
            </a:r>
            <a:r>
              <a:rPr sz="2400" spc="275" dirty="0">
                <a:solidFill>
                  <a:srgbClr val="0F0F0C"/>
                </a:solidFill>
                <a:latin typeface="Tahoma"/>
                <a:cs typeface="Tahoma"/>
              </a:rPr>
              <a:t>c</a:t>
            </a:r>
            <a:r>
              <a:rPr sz="2400" spc="114" dirty="0">
                <a:solidFill>
                  <a:srgbClr val="0F0F0C"/>
                </a:solidFill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ahoma"/>
              <a:cs typeface="Tahoma"/>
            </a:endParaRPr>
          </a:p>
          <a:p>
            <a:pPr marL="12700" marR="5080" algn="just">
              <a:lnSpc>
                <a:spcPct val="132800"/>
              </a:lnSpc>
            </a:pPr>
            <a:r>
              <a:rPr sz="2400" spc="60" dirty="0">
                <a:solidFill>
                  <a:srgbClr val="0F0F0C"/>
                </a:solidFill>
                <a:latin typeface="Tahoma"/>
                <a:cs typeface="Tahoma"/>
              </a:rPr>
              <a:t>Handling</a:t>
            </a:r>
            <a:r>
              <a:rPr sz="2400" spc="6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270" dirty="0">
                <a:solidFill>
                  <a:srgbClr val="0F0F0C"/>
                </a:solidFill>
                <a:latin typeface="Tahoma"/>
                <a:cs typeface="Tahoma"/>
              </a:rPr>
              <a:t>30 </a:t>
            </a:r>
            <a:r>
              <a:rPr sz="2400" spc="120" dirty="0">
                <a:solidFill>
                  <a:srgbClr val="0F0F0C"/>
                </a:solidFill>
                <a:latin typeface="Tahoma"/>
                <a:cs typeface="Tahoma"/>
              </a:rPr>
              <a:t>Estate </a:t>
            </a:r>
            <a:r>
              <a:rPr sz="2400" spc="100" dirty="0">
                <a:solidFill>
                  <a:srgbClr val="0F0F0C"/>
                </a:solidFill>
                <a:latin typeface="Tahoma"/>
                <a:cs typeface="Tahoma"/>
              </a:rPr>
              <a:t>Manager </a:t>
            </a:r>
            <a:r>
              <a:rPr sz="2400" spc="10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0F0F0C"/>
                </a:solidFill>
                <a:latin typeface="Tahoma"/>
                <a:cs typeface="Tahoma"/>
              </a:rPr>
              <a:t>ranking</a:t>
            </a:r>
            <a:r>
              <a:rPr sz="2400" spc="80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0F0F0C"/>
                </a:solidFill>
                <a:latin typeface="Tahoma"/>
                <a:cs typeface="Tahoma"/>
              </a:rPr>
              <a:t>using  </a:t>
            </a:r>
            <a:r>
              <a:rPr sz="2400" spc="135" dirty="0">
                <a:solidFill>
                  <a:srgbClr val="0F0F0C"/>
                </a:solidFill>
                <a:latin typeface="Tahoma"/>
                <a:cs typeface="Tahoma"/>
              </a:rPr>
              <a:t>Op-Excellence </a:t>
            </a:r>
            <a:r>
              <a:rPr sz="2400" spc="-73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0F0F0C"/>
                </a:solidFill>
                <a:latin typeface="Tahoma"/>
                <a:cs typeface="Tahoma"/>
              </a:rPr>
              <a:t>to decide </a:t>
            </a:r>
            <a:r>
              <a:rPr sz="2400" spc="155" dirty="0">
                <a:solidFill>
                  <a:srgbClr val="0F0F0C"/>
                </a:solidFill>
                <a:latin typeface="Tahoma"/>
                <a:cs typeface="Tahoma"/>
              </a:rPr>
              <a:t>mtd </a:t>
            </a:r>
            <a:r>
              <a:rPr sz="2400" spc="130" dirty="0">
                <a:solidFill>
                  <a:srgbClr val="0F0F0C"/>
                </a:solidFill>
                <a:latin typeface="Tahoma"/>
                <a:cs typeface="Tahoma"/>
              </a:rPr>
              <a:t>to </a:t>
            </a:r>
            <a:r>
              <a:rPr sz="2400" spc="140" dirty="0">
                <a:solidFill>
                  <a:srgbClr val="0F0F0C"/>
                </a:solidFill>
                <a:latin typeface="Tahoma"/>
                <a:cs typeface="Tahoma"/>
              </a:rPr>
              <a:t>ytd </a:t>
            </a:r>
            <a:r>
              <a:rPr sz="2400" spc="100" dirty="0">
                <a:solidFill>
                  <a:srgbClr val="0F0F0C"/>
                </a:solidFill>
                <a:latin typeface="Tahoma"/>
                <a:cs typeface="Tahoma"/>
              </a:rPr>
              <a:t>Manager </a:t>
            </a:r>
            <a:r>
              <a:rPr sz="2400" spc="-735" dirty="0">
                <a:solidFill>
                  <a:srgbClr val="0F0F0C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0F0F0C"/>
                </a:solidFill>
                <a:latin typeface="Tahoma"/>
                <a:cs typeface="Tahoma"/>
              </a:rPr>
              <a:t>Ranking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8674" y="0"/>
            <a:ext cx="4436745" cy="10271125"/>
          </a:xfrm>
          <a:custGeom>
            <a:avLst/>
            <a:gdLst/>
            <a:ahLst/>
            <a:cxnLst/>
            <a:rect l="l" t="t" r="r" b="b"/>
            <a:pathLst>
              <a:path w="4436744" h="10271125">
                <a:moveTo>
                  <a:pt x="4436268" y="10270925"/>
                </a:moveTo>
                <a:lnTo>
                  <a:pt x="0" y="10270925"/>
                </a:lnTo>
                <a:lnTo>
                  <a:pt x="0" y="0"/>
                </a:lnTo>
                <a:lnTo>
                  <a:pt x="4436268" y="0"/>
                </a:lnTo>
                <a:lnTo>
                  <a:pt x="4436268" y="10270925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27" y="1297478"/>
            <a:ext cx="13230224" cy="7696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4008" y="0"/>
            <a:ext cx="8521065" cy="1716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0" spc="710" dirty="0">
                <a:solidFill>
                  <a:srgbClr val="0F0F0C"/>
                </a:solidFill>
                <a:latin typeface="Trebuchet MS"/>
                <a:cs typeface="Trebuchet MS"/>
              </a:rPr>
              <a:t>P</a:t>
            </a:r>
            <a:r>
              <a:rPr sz="11100" spc="965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11100" spc="700" dirty="0">
                <a:solidFill>
                  <a:srgbClr val="0F0F0C"/>
                </a:solidFill>
                <a:latin typeface="Trebuchet MS"/>
                <a:cs typeface="Trebuchet MS"/>
              </a:rPr>
              <a:t>R</a:t>
            </a:r>
            <a:r>
              <a:rPr sz="11100" spc="480" dirty="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sz="11100" spc="380" dirty="0">
                <a:solidFill>
                  <a:srgbClr val="0F0F0C"/>
                </a:solidFill>
                <a:latin typeface="Trebuchet MS"/>
                <a:cs typeface="Trebuchet MS"/>
              </a:rPr>
              <a:t>F</a:t>
            </a:r>
            <a:r>
              <a:rPr sz="11100" spc="965" dirty="0">
                <a:latin typeface="Trebuchet MS"/>
                <a:cs typeface="Trebuchet MS"/>
              </a:rPr>
              <a:t>O</a:t>
            </a:r>
            <a:r>
              <a:rPr sz="11100" spc="-140" dirty="0">
                <a:latin typeface="Trebuchet MS"/>
                <a:cs typeface="Trebuchet MS"/>
              </a:rPr>
              <a:t>L</a:t>
            </a:r>
            <a:r>
              <a:rPr sz="11100" spc="2605" dirty="0">
                <a:latin typeface="Trebuchet MS"/>
                <a:cs typeface="Trebuchet MS"/>
              </a:rPr>
              <a:t>I</a:t>
            </a:r>
            <a:r>
              <a:rPr sz="11100" spc="969" dirty="0"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64611" y="9007475"/>
            <a:ext cx="8718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150" dirty="0">
                <a:latin typeface="Trebuchet MS"/>
                <a:cs typeface="Trebuchet MS"/>
              </a:rPr>
              <a:t>12/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7228" y="3761268"/>
            <a:ext cx="3850640" cy="330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ahoma"/>
              <a:cs typeface="Tahoma"/>
            </a:endParaRPr>
          </a:p>
          <a:p>
            <a:pPr marL="12700" marR="5080">
              <a:lnSpc>
                <a:spcPct val="132800"/>
              </a:lnSpc>
            </a:pP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2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1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0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2400" spc="26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ar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2400" spc="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2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03" y="1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594" y="10286999"/>
                </a:lnTo>
                <a:lnTo>
                  <a:pt x="25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12451080" cy="10287000"/>
          </a:xfrm>
          <a:custGeom>
            <a:avLst/>
            <a:gdLst/>
            <a:ahLst/>
            <a:cxnLst/>
            <a:rect l="l" t="t" r="r" b="b"/>
            <a:pathLst>
              <a:path w="12451080" h="10287000">
                <a:moveTo>
                  <a:pt x="0" y="10286999"/>
                </a:moveTo>
                <a:lnTo>
                  <a:pt x="12450746" y="10286999"/>
                </a:lnTo>
                <a:lnTo>
                  <a:pt x="1245074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28700" y="1"/>
            <a:ext cx="17256760" cy="10287000"/>
            <a:chOff x="1028700" y="1"/>
            <a:chExt cx="17256760" cy="10287000"/>
          </a:xfrm>
        </p:grpSpPr>
        <p:sp>
          <p:nvSpPr>
            <p:cNvPr id="5" name="object 5"/>
            <p:cNvSpPr/>
            <p:nvPr/>
          </p:nvSpPr>
          <p:spPr>
            <a:xfrm>
              <a:off x="12450746" y="1"/>
              <a:ext cx="5835015" cy="10287000"/>
            </a:xfrm>
            <a:custGeom>
              <a:avLst/>
              <a:gdLst/>
              <a:ahLst/>
              <a:cxnLst/>
              <a:rect l="l" t="t" r="r" b="b"/>
              <a:pathLst>
                <a:path w="5835015" h="10287000">
                  <a:moveTo>
                    <a:pt x="5834657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1028699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149820"/>
              <a:ext cx="14821535" cy="0"/>
            </a:xfrm>
            <a:custGeom>
              <a:avLst/>
              <a:gdLst/>
              <a:ahLst/>
              <a:cxnLst/>
              <a:rect l="l" t="t" r="r" b="b"/>
              <a:pathLst>
                <a:path w="14821535">
                  <a:moveTo>
                    <a:pt x="0" y="0"/>
                  </a:moveTo>
                  <a:lnTo>
                    <a:pt x="14821005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6171" y="580147"/>
              <a:ext cx="4371172" cy="51181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993894"/>
            <a:ext cx="7676515" cy="25704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7334"/>
              </a:lnSpc>
              <a:spcBef>
                <a:spcPts val="120"/>
              </a:spcBef>
            </a:pPr>
            <a:r>
              <a:rPr sz="6350" b="0" spc="150" dirty="0">
                <a:latin typeface="Tahoma"/>
                <a:cs typeface="Tahoma"/>
              </a:rPr>
              <a:t>L</a:t>
            </a:r>
            <a:r>
              <a:rPr sz="6350" b="0" spc="415" dirty="0">
                <a:latin typeface="Tahoma"/>
                <a:cs typeface="Tahoma"/>
              </a:rPr>
              <a:t>E</a:t>
            </a:r>
            <a:r>
              <a:rPr sz="6350" b="0" spc="280" dirty="0">
                <a:latin typeface="Tahoma"/>
                <a:cs typeface="Tahoma"/>
              </a:rPr>
              <a:t>T</a:t>
            </a:r>
            <a:r>
              <a:rPr sz="6350" b="0" spc="-540" dirty="0">
                <a:latin typeface="Tahoma"/>
                <a:cs typeface="Tahoma"/>
              </a:rPr>
              <a:t>'</a:t>
            </a:r>
            <a:r>
              <a:rPr sz="6350" b="0" spc="650" dirty="0">
                <a:latin typeface="Tahoma"/>
                <a:cs typeface="Tahoma"/>
              </a:rPr>
              <a:t>S</a:t>
            </a:r>
            <a:r>
              <a:rPr sz="6350" b="0" spc="-555" dirty="0">
                <a:latin typeface="Tahoma"/>
                <a:cs typeface="Tahoma"/>
              </a:rPr>
              <a:t> </a:t>
            </a:r>
            <a:r>
              <a:rPr sz="6350" b="0" spc="630" dirty="0">
                <a:latin typeface="Tahoma"/>
                <a:cs typeface="Tahoma"/>
              </a:rPr>
              <a:t>W</a:t>
            </a:r>
            <a:r>
              <a:rPr sz="6350" b="0" spc="425" dirty="0">
                <a:latin typeface="Tahoma"/>
                <a:cs typeface="Tahoma"/>
              </a:rPr>
              <a:t>O</a:t>
            </a:r>
            <a:r>
              <a:rPr sz="6350" b="0" spc="175" dirty="0">
                <a:latin typeface="Tahoma"/>
                <a:cs typeface="Tahoma"/>
              </a:rPr>
              <a:t>R</a:t>
            </a:r>
            <a:r>
              <a:rPr sz="6350" b="0" spc="515" dirty="0">
                <a:latin typeface="Tahoma"/>
                <a:cs typeface="Tahoma"/>
              </a:rPr>
              <a:t>K</a:t>
            </a:r>
            <a:endParaRPr sz="6350">
              <a:latin typeface="Tahoma"/>
              <a:cs typeface="Tahoma"/>
            </a:endParaRPr>
          </a:p>
          <a:p>
            <a:pPr marL="12700">
              <a:lnSpc>
                <a:spcPts val="12675"/>
              </a:lnSpc>
            </a:pPr>
            <a:r>
              <a:rPr sz="10800" spc="495" dirty="0">
                <a:latin typeface="Trebuchet MS"/>
                <a:cs typeface="Trebuchet MS"/>
              </a:rPr>
              <a:t>T</a:t>
            </a:r>
            <a:r>
              <a:rPr sz="10800" spc="969" dirty="0">
                <a:latin typeface="Trebuchet MS"/>
                <a:cs typeface="Trebuchet MS"/>
              </a:rPr>
              <a:t>O</a:t>
            </a:r>
            <a:r>
              <a:rPr sz="10800" spc="1315" dirty="0">
                <a:latin typeface="Trebuchet MS"/>
                <a:cs typeface="Trebuchet MS"/>
              </a:rPr>
              <a:t>G</a:t>
            </a:r>
            <a:r>
              <a:rPr sz="10800" spc="710" dirty="0">
                <a:latin typeface="Trebuchet MS"/>
                <a:cs typeface="Trebuchet MS"/>
              </a:rPr>
              <a:t>E</a:t>
            </a:r>
            <a:r>
              <a:rPr sz="10800" spc="495" dirty="0">
                <a:latin typeface="Trebuchet MS"/>
                <a:cs typeface="Trebuchet MS"/>
              </a:rPr>
              <a:t>T</a:t>
            </a:r>
            <a:r>
              <a:rPr sz="10800" spc="445" dirty="0">
                <a:latin typeface="Trebuchet MS"/>
                <a:cs typeface="Trebuchet MS"/>
              </a:rPr>
              <a:t>H</a:t>
            </a:r>
            <a:r>
              <a:rPr sz="10800" spc="710" dirty="0">
                <a:latin typeface="Trebuchet MS"/>
                <a:cs typeface="Trebuchet MS"/>
              </a:rPr>
              <a:t>E</a:t>
            </a:r>
            <a:r>
              <a:rPr sz="10800" spc="715" dirty="0">
                <a:latin typeface="Trebuchet MS"/>
                <a:cs typeface="Trebuchet MS"/>
              </a:rPr>
              <a:t>R</a:t>
            </a:r>
            <a:endParaRPr sz="10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7360773"/>
            <a:ext cx="330454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b="1" spc="520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365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50" b="1" spc="370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276837"/>
            <a:ext cx="4612640" cy="95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15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000" spc="1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spc="1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spc="1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000" spc="29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00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spc="16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02699"/>
              </a:lnSpc>
            </a:pPr>
            <a:r>
              <a:rPr sz="2000" spc="45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iamsetiadi88@gmail.com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https://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www.linkedin.com/in/adi-setiadi/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581" y="4842887"/>
            <a:ext cx="8972549" cy="5048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02042"/>
            <a:ext cx="5842635" cy="26339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7615"/>
              </a:lnSpc>
              <a:spcBef>
                <a:spcPts val="120"/>
              </a:spcBef>
            </a:pPr>
            <a:r>
              <a:rPr sz="7250" b="0"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  <a:r>
              <a:rPr sz="7250" b="0" spc="-254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sz="7250" b="0" spc="254" dirty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sz="7250" b="0" spc="-229" dirty="0">
                <a:solidFill>
                  <a:srgbClr val="000000"/>
                </a:solidFill>
                <a:latin typeface="Microsoft Sans Serif"/>
                <a:cs typeface="Microsoft Sans Serif"/>
              </a:rPr>
              <a:t>l</a:t>
            </a:r>
            <a:r>
              <a:rPr sz="7250" b="0" spc="155" dirty="0">
                <a:solidFill>
                  <a:srgbClr val="000000"/>
                </a:solidFill>
                <a:latin typeface="Microsoft Sans Serif"/>
                <a:cs typeface="Microsoft Sans Serif"/>
              </a:rPr>
              <a:t>e</a:t>
            </a:r>
            <a:r>
              <a:rPr sz="7250" b="0" spc="-70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7250" b="0" spc="114" dirty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sz="7250" b="0" spc="665" dirty="0">
                <a:solidFill>
                  <a:srgbClr val="000000"/>
                </a:solidFill>
                <a:latin typeface="Microsoft Sans Serif"/>
                <a:cs typeface="Microsoft Sans Serif"/>
              </a:rPr>
              <a:t>f</a:t>
            </a:r>
            <a:endParaRPr sz="7250">
              <a:latin typeface="Microsoft Sans Serif"/>
              <a:cs typeface="Microsoft Sans Serif"/>
            </a:endParaRPr>
          </a:p>
          <a:p>
            <a:pPr marL="12700">
              <a:lnSpc>
                <a:spcPts val="12894"/>
              </a:lnSpc>
            </a:pPr>
            <a:r>
              <a:rPr sz="11650" spc="1585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11650" spc="41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11650" spc="7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1650" spc="-4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1650" spc="-15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11650" spc="7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1650" spc="28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1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4611" y="9007475"/>
            <a:ext cx="96393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390" dirty="0">
                <a:latin typeface="Trebuchet MS"/>
                <a:cs typeface="Trebuchet MS"/>
              </a:rPr>
              <a:t>0</a:t>
            </a:r>
            <a:fld id="{81D60167-4931-47E6-BA6A-407CBD079E47}" type="slidenum">
              <a:rPr sz="3600" b="1" spc="390" dirty="0">
                <a:latin typeface="Trebuchet MS"/>
                <a:cs typeface="Trebuchet MS"/>
              </a:rPr>
              <a:t>2</a:t>
            </a:fld>
            <a:r>
              <a:rPr sz="3600" b="1" spc="390" dirty="0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203" y="4842887"/>
            <a:ext cx="10536555" cy="5041900"/>
          </a:xfrm>
          <a:prstGeom prst="rect">
            <a:avLst/>
          </a:prstGeom>
          <a:solidFill>
            <a:srgbClr val="53535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 dirty="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5"/>
              </a:spcBef>
            </a:pPr>
            <a:r>
              <a:rPr sz="3000" b="1" spc="190" dirty="0">
                <a:solidFill>
                  <a:srgbClr val="FFFFFF"/>
                </a:solidFill>
                <a:latin typeface="Trebuchet MS"/>
                <a:cs typeface="Trebuchet MS"/>
              </a:rPr>
              <a:t>Summary</a:t>
            </a:r>
            <a:endParaRPr sz="3000" dirty="0">
              <a:latin typeface="Trebuchet MS"/>
              <a:cs typeface="Trebuchet MS"/>
            </a:endParaRPr>
          </a:p>
          <a:p>
            <a:pPr marL="561975" marR="898525" algn="just">
              <a:lnSpc>
                <a:spcPct val="131300"/>
              </a:lnSpc>
              <a:spcBef>
                <a:spcPts val="1160"/>
              </a:spcBef>
            </a:pPr>
            <a:r>
              <a:rPr lang="en-GB" sz="20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lang="en-GB"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am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experienced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analyst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specializing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corporate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lang="en-GB"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lang="en-GB"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 </a:t>
            </a:r>
            <a:r>
              <a:rPr lang="en-GB"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lang="en-GB"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management. </a:t>
            </a:r>
            <a:r>
              <a:rPr lang="en-GB" sz="20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I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lang="en-GB"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 </a:t>
            </a:r>
            <a:r>
              <a:rPr lang="en-GB"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7.9 </a:t>
            </a:r>
            <a:r>
              <a:rPr lang="en-GB"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 </a:t>
            </a:r>
            <a:r>
              <a:rPr lang="en-GB"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lang="en-GB"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 </a:t>
            </a:r>
            <a:r>
              <a:rPr lang="en-GB"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lang="en-GB"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Cargill, </a:t>
            </a:r>
            <a:r>
              <a:rPr lang="en-GB"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lang="en-GB"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global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agribusiness </a:t>
            </a:r>
            <a:r>
              <a:rPr lang="en-GB"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lang="en-GB"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food </a:t>
            </a:r>
            <a:r>
              <a:rPr lang="en-GB"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 </a:t>
            </a:r>
            <a:r>
              <a:rPr lang="en-GB"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company. </a:t>
            </a:r>
            <a:r>
              <a:rPr lang="en-GB" sz="20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I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specialize </a:t>
            </a:r>
            <a:r>
              <a:rPr lang="en-GB"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lang="en-GB"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driving</a:t>
            </a:r>
            <a:r>
              <a:rPr lang="en-GB"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growth</a:t>
            </a:r>
            <a:r>
              <a:rPr lang="en-GB" sz="2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lang="en-GB"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GB" sz="2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lang="en-GB"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GB"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delivery</a:t>
            </a:r>
            <a:r>
              <a:rPr lang="en-GB"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lang="en-GB" sz="2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meaningful </a:t>
            </a:r>
            <a:r>
              <a:rPr lang="en-GB"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lang="en-GB"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plans,</a:t>
            </a:r>
            <a:r>
              <a:rPr lang="en-GB"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lang="en-GB"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analysis,</a:t>
            </a:r>
            <a:r>
              <a:rPr lang="en-GB"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GB"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lang="en-GB"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lang="en-GB" sz="20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8149" y="2062015"/>
            <a:ext cx="2931795" cy="873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sz="3000" spc="235" dirty="0">
                <a:latin typeface="Microsoft Sans Serif"/>
                <a:cs typeface="Microsoft Sans Serif"/>
              </a:rPr>
              <a:t>About </a:t>
            </a:r>
            <a:r>
              <a:rPr sz="3000" spc="195" dirty="0">
                <a:latin typeface="Microsoft Sans Serif"/>
                <a:cs typeface="Microsoft Sans Serif"/>
              </a:rPr>
              <a:t>me </a:t>
            </a:r>
            <a:r>
              <a:rPr sz="3000" spc="200" dirty="0">
                <a:latin typeface="Microsoft Sans Serif"/>
                <a:cs typeface="Microsoft Sans Serif"/>
              </a:rPr>
              <a:t> </a:t>
            </a:r>
            <a:r>
              <a:rPr sz="3000" spc="114" dirty="0">
                <a:latin typeface="Microsoft Sans Serif"/>
                <a:cs typeface="Microsoft Sans Serif"/>
              </a:rPr>
              <a:t>Vision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125" dirty="0">
                <a:latin typeface="Microsoft Sans Serif"/>
                <a:cs typeface="Microsoft Sans Serif"/>
              </a:rPr>
              <a:t>/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150" dirty="0">
                <a:latin typeface="Microsoft Sans Serif"/>
                <a:cs typeface="Microsoft Sans Serif"/>
              </a:rPr>
              <a:t>mission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1017" y="2062015"/>
            <a:ext cx="3239135" cy="873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sz="3000" spc="110" dirty="0">
                <a:latin typeface="Microsoft Sans Serif"/>
                <a:cs typeface="Microsoft Sans Serif"/>
              </a:rPr>
              <a:t>Personal </a:t>
            </a:r>
            <a:r>
              <a:rPr sz="3000" spc="114" dirty="0">
                <a:latin typeface="Microsoft Sans Serif"/>
                <a:cs typeface="Microsoft Sans Serif"/>
              </a:rPr>
              <a:t>skills </a:t>
            </a:r>
            <a:r>
              <a:rPr sz="3000" spc="120" dirty="0">
                <a:latin typeface="Microsoft Sans Serif"/>
                <a:cs typeface="Microsoft Sans Serif"/>
              </a:rPr>
              <a:t> </a:t>
            </a:r>
            <a:r>
              <a:rPr sz="3000" spc="225" dirty="0">
                <a:latin typeface="Microsoft Sans Serif"/>
                <a:cs typeface="Microsoft Sans Serif"/>
              </a:rPr>
              <a:t>Work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180" dirty="0">
                <a:latin typeface="Microsoft Sans Serif"/>
                <a:cs typeface="Microsoft Sans Serif"/>
              </a:rPr>
              <a:t>experience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8149" y="3527605"/>
            <a:ext cx="1641475" cy="873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sz="3000" spc="-70" dirty="0">
                <a:latin typeface="Microsoft Sans Serif"/>
                <a:cs typeface="Microsoft Sans Serif"/>
              </a:rPr>
              <a:t>P</a:t>
            </a:r>
            <a:r>
              <a:rPr sz="3000" spc="210" dirty="0">
                <a:latin typeface="Microsoft Sans Serif"/>
                <a:cs typeface="Microsoft Sans Serif"/>
              </a:rPr>
              <a:t>o</a:t>
            </a:r>
            <a:r>
              <a:rPr sz="3000" spc="240" dirty="0">
                <a:latin typeface="Microsoft Sans Serif"/>
                <a:cs typeface="Microsoft Sans Serif"/>
              </a:rPr>
              <a:t>r</a:t>
            </a:r>
            <a:r>
              <a:rPr sz="3000" spc="420" dirty="0">
                <a:latin typeface="Microsoft Sans Serif"/>
                <a:cs typeface="Microsoft Sans Serif"/>
              </a:rPr>
              <a:t>t</a:t>
            </a:r>
            <a:r>
              <a:rPr sz="3000" spc="355" dirty="0">
                <a:latin typeface="Microsoft Sans Serif"/>
                <a:cs typeface="Microsoft Sans Serif"/>
              </a:rPr>
              <a:t>f</a:t>
            </a:r>
            <a:r>
              <a:rPr sz="3000" spc="210" dirty="0">
                <a:latin typeface="Microsoft Sans Serif"/>
                <a:cs typeface="Microsoft Sans Serif"/>
              </a:rPr>
              <a:t>o</a:t>
            </a:r>
            <a:r>
              <a:rPr sz="3000" spc="70" dirty="0">
                <a:latin typeface="Microsoft Sans Serif"/>
                <a:cs typeface="Microsoft Sans Serif"/>
              </a:rPr>
              <a:t>l</a:t>
            </a:r>
            <a:r>
              <a:rPr sz="3000" spc="80" dirty="0">
                <a:latin typeface="Microsoft Sans Serif"/>
                <a:cs typeface="Microsoft Sans Serif"/>
              </a:rPr>
              <a:t>io  </a:t>
            </a:r>
            <a:r>
              <a:rPr sz="3000" spc="245" dirty="0">
                <a:latin typeface="Microsoft Sans Serif"/>
                <a:cs typeface="Microsoft Sans Serif"/>
              </a:rPr>
              <a:t>Contact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507044"/>
            <a:ext cx="7667625" cy="7273290"/>
            <a:chOff x="1028700" y="1507044"/>
            <a:chExt cx="7667625" cy="7273290"/>
          </a:xfrm>
        </p:grpSpPr>
        <p:sp>
          <p:nvSpPr>
            <p:cNvPr id="3" name="object 3"/>
            <p:cNvSpPr/>
            <p:nvPr/>
          </p:nvSpPr>
          <p:spPr>
            <a:xfrm>
              <a:off x="1028700" y="1507044"/>
              <a:ext cx="7667625" cy="7273290"/>
            </a:xfrm>
            <a:custGeom>
              <a:avLst/>
              <a:gdLst/>
              <a:ahLst/>
              <a:cxnLst/>
              <a:rect l="l" t="t" r="r" b="b"/>
              <a:pathLst>
                <a:path w="7667625" h="7273290">
                  <a:moveTo>
                    <a:pt x="0" y="0"/>
                  </a:moveTo>
                  <a:lnTo>
                    <a:pt x="7667029" y="0"/>
                  </a:lnTo>
                  <a:lnTo>
                    <a:pt x="7667029" y="7272913"/>
                  </a:lnTo>
                  <a:lnTo>
                    <a:pt x="0" y="7272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178" y="1965574"/>
              <a:ext cx="7029449" cy="41814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7763" y="511520"/>
            <a:ext cx="4173784" cy="3873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37823" y="6606533"/>
            <a:ext cx="1692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40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Mnth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64611" y="9007475"/>
            <a:ext cx="96393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390" dirty="0">
                <a:latin typeface="Trebuchet MS"/>
                <a:cs typeface="Trebuchet MS"/>
              </a:rPr>
              <a:t>0</a:t>
            </a:r>
            <a:fld id="{81D60167-4931-47E6-BA6A-407CBD079E47}" type="slidenum">
              <a:rPr sz="3600" b="1" spc="390" dirty="0">
                <a:latin typeface="Trebuchet MS"/>
                <a:cs typeface="Trebuchet MS"/>
              </a:rPr>
              <a:t>3</a:t>
            </a:fld>
            <a:r>
              <a:rPr sz="3600" b="1" spc="390" dirty="0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7823" y="4597451"/>
            <a:ext cx="1244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4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Yrs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37823" y="7563795"/>
            <a:ext cx="1323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4000" spc="530" dirty="0">
                <a:solidFill>
                  <a:srgbClr val="FFFFFF"/>
                </a:solidFill>
                <a:latin typeface="Microsoft Sans Serif"/>
                <a:cs typeface="Microsoft Sans Serif"/>
              </a:rPr>
              <a:t>00</a:t>
            </a:r>
            <a:r>
              <a:rPr sz="40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37823" y="5603232"/>
            <a:ext cx="1590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40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40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4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40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94269" y="6484254"/>
            <a:ext cx="2759710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Head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Administration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Trainee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4269" y="4475172"/>
            <a:ext cx="3403600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Marketing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Consultan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4269" y="7733501"/>
            <a:ext cx="878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94269" y="5480953"/>
            <a:ext cx="4744720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Excellence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Manufacturing </a:t>
            </a:r>
            <a:r>
              <a:rPr sz="2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Technology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Coordinator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8700" y="1507044"/>
            <a:ext cx="7667625" cy="727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431165" marR="477520" algn="just">
              <a:lnSpc>
                <a:spcPct val="131300"/>
              </a:lnSpc>
            </a:pPr>
            <a:r>
              <a:rPr sz="2000" spc="90" dirty="0">
                <a:latin typeface="Microsoft Sans Serif"/>
                <a:cs typeface="Microsoft Sans Serif"/>
              </a:rPr>
              <a:t>With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135" dirty="0">
                <a:latin typeface="Microsoft Sans Serif"/>
                <a:cs typeface="Microsoft Sans Serif"/>
              </a:rPr>
              <a:t>my</a:t>
            </a:r>
            <a:r>
              <a:rPr sz="2000" spc="14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passion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for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data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and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135" dirty="0">
                <a:latin typeface="Microsoft Sans Serif"/>
                <a:cs typeface="Microsoft Sans Serif"/>
              </a:rPr>
              <a:t>my</a:t>
            </a:r>
            <a:r>
              <a:rPr sz="2000" spc="1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drive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0" dirty="0">
                <a:latin typeface="Microsoft Sans Serif"/>
                <a:cs typeface="Microsoft Sans Serif"/>
              </a:rPr>
              <a:t>to</a:t>
            </a:r>
            <a:r>
              <a:rPr sz="2000" spc="15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deliver 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impactful </a:t>
            </a:r>
            <a:r>
              <a:rPr sz="2000" spc="25" dirty="0">
                <a:latin typeface="Microsoft Sans Serif"/>
                <a:cs typeface="Microsoft Sans Serif"/>
              </a:rPr>
              <a:t>solutions, </a:t>
            </a:r>
            <a:r>
              <a:rPr sz="2000" spc="440" dirty="0">
                <a:latin typeface="Microsoft Sans Serif"/>
                <a:cs typeface="Microsoft Sans Serif"/>
              </a:rPr>
              <a:t>I </a:t>
            </a:r>
            <a:r>
              <a:rPr sz="2000" spc="70" dirty="0">
                <a:latin typeface="Microsoft Sans Serif"/>
                <a:cs typeface="Microsoft Sans Serif"/>
              </a:rPr>
              <a:t>am </a:t>
            </a:r>
            <a:r>
              <a:rPr sz="2000" spc="95" dirty="0">
                <a:latin typeface="Microsoft Sans Serif"/>
                <a:cs typeface="Microsoft Sans Serif"/>
              </a:rPr>
              <a:t>confident </a:t>
            </a:r>
            <a:r>
              <a:rPr sz="2000" spc="25" dirty="0">
                <a:latin typeface="Microsoft Sans Serif"/>
                <a:cs typeface="Microsoft Sans Serif"/>
              </a:rPr>
              <a:t>in </a:t>
            </a:r>
            <a:r>
              <a:rPr sz="2000" spc="135" dirty="0">
                <a:latin typeface="Microsoft Sans Serif"/>
                <a:cs typeface="Microsoft Sans Serif"/>
              </a:rPr>
              <a:t>my </a:t>
            </a:r>
            <a:r>
              <a:rPr sz="2000" spc="55" dirty="0">
                <a:latin typeface="Microsoft Sans Serif"/>
                <a:cs typeface="Microsoft Sans Serif"/>
              </a:rPr>
              <a:t>ability </a:t>
            </a:r>
            <a:r>
              <a:rPr sz="2000" spc="150" dirty="0">
                <a:latin typeface="Microsoft Sans Serif"/>
                <a:cs typeface="Microsoft Sans Serif"/>
              </a:rPr>
              <a:t>to </a:t>
            </a:r>
            <a:r>
              <a:rPr sz="2000" spc="65" dirty="0">
                <a:latin typeface="Microsoft Sans Serif"/>
                <a:cs typeface="Microsoft Sans Serif"/>
              </a:rPr>
              <a:t>drive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business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success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through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insightful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reporting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337823" y="1835967"/>
            <a:ext cx="3915410" cy="18167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7025"/>
              </a:lnSpc>
              <a:spcBef>
                <a:spcPts val="140"/>
              </a:spcBef>
            </a:pPr>
            <a:r>
              <a:rPr sz="6400" spc="1180" dirty="0">
                <a:latin typeface="Trebuchet MS"/>
                <a:cs typeface="Trebuchet MS"/>
              </a:rPr>
              <a:t>ADI</a:t>
            </a:r>
            <a:endParaRPr sz="6400">
              <a:latin typeface="Trebuchet MS"/>
              <a:cs typeface="Trebuchet MS"/>
            </a:endParaRPr>
          </a:p>
          <a:p>
            <a:pPr marL="12700">
              <a:lnSpc>
                <a:spcPts val="7025"/>
              </a:lnSpc>
            </a:pPr>
            <a:r>
              <a:rPr sz="6400" spc="1325" dirty="0">
                <a:latin typeface="Trebuchet MS"/>
                <a:cs typeface="Trebuchet MS"/>
              </a:rPr>
              <a:t>S</a:t>
            </a:r>
            <a:r>
              <a:rPr sz="6400" spc="735" dirty="0">
                <a:latin typeface="Trebuchet MS"/>
                <a:cs typeface="Trebuchet MS"/>
              </a:rPr>
              <a:t>E</a:t>
            </a:r>
            <a:r>
              <a:rPr sz="6400" spc="605" dirty="0">
                <a:latin typeface="Trebuchet MS"/>
                <a:cs typeface="Trebuchet MS"/>
              </a:rPr>
              <a:t>T</a:t>
            </a:r>
            <a:r>
              <a:rPr sz="6400" spc="1825" dirty="0">
                <a:latin typeface="Trebuchet MS"/>
                <a:cs typeface="Trebuchet MS"/>
              </a:rPr>
              <a:t>I</a:t>
            </a:r>
            <a:r>
              <a:rPr sz="6400" spc="1130" dirty="0">
                <a:latin typeface="Trebuchet MS"/>
                <a:cs typeface="Trebuchet MS"/>
              </a:rPr>
              <a:t>A</a:t>
            </a:r>
            <a:r>
              <a:rPr sz="6400" spc="885" dirty="0">
                <a:latin typeface="Trebuchet MS"/>
                <a:cs typeface="Trebuchet MS"/>
              </a:rPr>
              <a:t>D</a:t>
            </a:r>
            <a:r>
              <a:rPr sz="6400" spc="1525" dirty="0">
                <a:latin typeface="Trebuchet MS"/>
                <a:cs typeface="Trebuchet MS"/>
              </a:rPr>
              <a:t>I</a:t>
            </a:r>
            <a:endParaRPr sz="6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28700" y="4427237"/>
            <a:ext cx="14821535" cy="0"/>
          </a:xfrm>
          <a:custGeom>
            <a:avLst/>
            <a:gdLst/>
            <a:ahLst/>
            <a:cxnLst/>
            <a:rect l="l" t="t" r="r" b="b"/>
            <a:pathLst>
              <a:path w="14821535">
                <a:moveTo>
                  <a:pt x="0" y="0"/>
                </a:moveTo>
                <a:lnTo>
                  <a:pt x="14821005" y="0"/>
                </a:lnTo>
              </a:path>
            </a:pathLst>
          </a:custGeom>
          <a:ln w="28574">
            <a:solidFill>
              <a:srgbClr val="0F0F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2129284"/>
            <a:ext cx="53886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875" dirty="0">
                <a:solidFill>
                  <a:srgbClr val="0F0F0C"/>
                </a:solidFill>
                <a:latin typeface="Trebuchet MS"/>
                <a:cs typeface="Trebuchet MS"/>
              </a:rPr>
              <a:t>A</a:t>
            </a:r>
            <a:r>
              <a:rPr sz="9000" spc="350" dirty="0">
                <a:solidFill>
                  <a:srgbClr val="0F0F0C"/>
                </a:solidFill>
                <a:latin typeface="Trebuchet MS"/>
                <a:cs typeface="Trebuchet MS"/>
              </a:rPr>
              <a:t>b</a:t>
            </a:r>
            <a:r>
              <a:rPr sz="9000" spc="300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9000" spc="30" dirty="0">
                <a:solidFill>
                  <a:srgbClr val="0F0F0C"/>
                </a:solidFill>
                <a:latin typeface="Trebuchet MS"/>
                <a:cs typeface="Trebuchet MS"/>
              </a:rPr>
              <a:t>u</a:t>
            </a:r>
            <a:r>
              <a:rPr sz="9000" spc="210" dirty="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sz="9000" spc="-94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9000" spc="610" dirty="0">
                <a:solidFill>
                  <a:srgbClr val="0F0F0C"/>
                </a:solidFill>
                <a:latin typeface="Trebuchet MS"/>
                <a:cs typeface="Trebuchet MS"/>
              </a:rPr>
              <a:t>m</a:t>
            </a:r>
            <a:r>
              <a:rPr sz="9000" spc="225" dirty="0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734275"/>
            <a:ext cx="12854305" cy="309880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600" b="1" spc="465" dirty="0">
                <a:solidFill>
                  <a:srgbClr val="0F0F0C"/>
                </a:solidFill>
                <a:latin typeface="Trebuchet MS"/>
                <a:cs typeface="Trebuchet MS"/>
              </a:rPr>
              <a:t>ADI</a:t>
            </a:r>
            <a:r>
              <a:rPr sz="2600" b="1" spc="9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600" b="1" spc="315" dirty="0">
                <a:solidFill>
                  <a:srgbClr val="0F0F0C"/>
                </a:solidFill>
                <a:latin typeface="Trebuchet MS"/>
                <a:cs typeface="Trebuchet MS"/>
              </a:rPr>
              <a:t>MULYA</a:t>
            </a:r>
            <a:r>
              <a:rPr sz="2600" b="1" spc="9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600" b="1" spc="455" dirty="0">
                <a:solidFill>
                  <a:srgbClr val="0F0F0C"/>
                </a:solidFill>
                <a:latin typeface="Trebuchet MS"/>
                <a:cs typeface="Trebuchet MS"/>
              </a:rPr>
              <a:t>SETIADI</a:t>
            </a:r>
            <a:endParaRPr sz="2600" dirty="0">
              <a:latin typeface="Trebuchet MS"/>
              <a:cs typeface="Trebuchet MS"/>
            </a:endParaRPr>
          </a:p>
          <a:p>
            <a:pPr marL="12700" marR="7589520">
              <a:lnSpc>
                <a:spcPct val="115599"/>
              </a:lnSpc>
              <a:spcBef>
                <a:spcPts val="805"/>
              </a:spcBef>
            </a:pP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ASSOCIATE PROFESIONAL </a:t>
            </a:r>
            <a:r>
              <a:rPr sz="2000" dirty="0">
                <a:solidFill>
                  <a:srgbClr val="0F0F0C"/>
                </a:solidFill>
                <a:latin typeface="Arial MT"/>
                <a:cs typeface="Arial MT"/>
              </a:rPr>
              <a:t>|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PRODUCTION </a:t>
            </a:r>
            <a:r>
              <a:rPr sz="2000" spc="-545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EXCELLENCE</a:t>
            </a:r>
            <a:r>
              <a:rPr sz="2000" spc="-15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F0F0C"/>
                </a:solidFill>
                <a:latin typeface="Arial MT"/>
                <a:cs typeface="Arial MT"/>
              </a:rPr>
              <a:t>|</a:t>
            </a:r>
            <a:r>
              <a:rPr sz="2000" spc="-10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BUSINESS</a:t>
            </a:r>
            <a:r>
              <a:rPr sz="2000" spc="-10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ANALYST</a:t>
            </a:r>
            <a:endParaRPr sz="2000" dirty="0">
              <a:latin typeface="Arial MT"/>
              <a:cs typeface="Arial MT"/>
            </a:endParaRPr>
          </a:p>
          <a:p>
            <a:pPr marL="12700" marR="5080" algn="just">
              <a:lnSpc>
                <a:spcPts val="3300"/>
              </a:lnSpc>
              <a:spcBef>
                <a:spcPts val="90"/>
              </a:spcBef>
            </a:pPr>
            <a:r>
              <a:rPr sz="2100" spc="85" dirty="0">
                <a:solidFill>
                  <a:srgbClr val="0F0F0C"/>
                </a:solidFill>
                <a:latin typeface="Microsoft Sans Serif"/>
                <a:cs typeface="Microsoft Sans Serif"/>
              </a:rPr>
              <a:t>Throughout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45" dirty="0">
                <a:solidFill>
                  <a:srgbClr val="0F0F0C"/>
                </a:solidFill>
                <a:latin typeface="Microsoft Sans Serif"/>
                <a:cs typeface="Microsoft Sans Serif"/>
              </a:rPr>
              <a:t>my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0F0F0C"/>
                </a:solidFill>
                <a:latin typeface="Microsoft Sans Serif"/>
                <a:cs typeface="Microsoft Sans Serif"/>
              </a:rPr>
              <a:t>tenure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at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0F0F0C"/>
                </a:solidFill>
                <a:latin typeface="Microsoft Sans Serif"/>
                <a:cs typeface="Microsoft Sans Serif"/>
              </a:rPr>
              <a:t>Cargill,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59" dirty="0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have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0" dirty="0">
                <a:solidFill>
                  <a:srgbClr val="0F0F0C"/>
                </a:solidFill>
                <a:latin typeface="Microsoft Sans Serif"/>
                <a:cs typeface="Microsoft Sans Serif"/>
              </a:rPr>
              <a:t>demonstrated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30" dirty="0">
                <a:solidFill>
                  <a:srgbClr val="0F0F0C"/>
                </a:solidFill>
                <a:latin typeface="Microsoft Sans Serif"/>
                <a:cs typeface="Microsoft Sans Serif"/>
              </a:rPr>
              <a:t>commitment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0" dirty="0">
                <a:solidFill>
                  <a:srgbClr val="0F0F0C"/>
                </a:solidFill>
                <a:latin typeface="Microsoft Sans Serif"/>
                <a:cs typeface="Microsoft Sans Serif"/>
              </a:rPr>
              <a:t>results,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leveraging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45" dirty="0">
                <a:solidFill>
                  <a:srgbClr val="0F0F0C"/>
                </a:solidFill>
                <a:latin typeface="Microsoft Sans Serif"/>
                <a:cs typeface="Microsoft Sans Serif"/>
              </a:rPr>
              <a:t>my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skills</a:t>
            </a:r>
            <a:r>
              <a:rPr sz="2100" spc="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in </a:t>
            </a:r>
            <a:r>
              <a:rPr sz="2100" spc="-5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financial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performance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monitoring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sz="2100" spc="85" dirty="0">
                <a:solidFill>
                  <a:srgbClr val="0F0F0C"/>
                </a:solidFill>
                <a:latin typeface="Microsoft Sans Serif"/>
                <a:cs typeface="Microsoft Sans Serif"/>
              </a:rPr>
              <a:t>forecasting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identify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areas </a:t>
            </a:r>
            <a:r>
              <a:rPr sz="2100" spc="125" dirty="0">
                <a:solidFill>
                  <a:srgbClr val="0F0F0C"/>
                </a:solidFill>
                <a:latin typeface="Microsoft Sans Serif"/>
                <a:cs typeface="Microsoft Sans Serif"/>
              </a:rPr>
              <a:t>for </a:t>
            </a:r>
            <a:r>
              <a:rPr sz="2100" spc="100" dirty="0">
                <a:solidFill>
                  <a:srgbClr val="0F0F0C"/>
                </a:solidFill>
                <a:latin typeface="Microsoft Sans Serif"/>
                <a:cs typeface="Microsoft Sans Serif"/>
              </a:rPr>
              <a:t>improvement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sz="2100" spc="65" dirty="0">
                <a:solidFill>
                  <a:srgbClr val="0F0F0C"/>
                </a:solidFill>
                <a:latin typeface="Microsoft Sans Serif"/>
                <a:cs typeface="Microsoft Sans Serif"/>
              </a:rPr>
              <a:t>maximize </a:t>
            </a:r>
            <a:r>
              <a:rPr sz="2100" spc="7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60" dirty="0">
                <a:solidFill>
                  <a:srgbClr val="0F0F0C"/>
                </a:solidFill>
                <a:latin typeface="Microsoft Sans Serif"/>
                <a:cs typeface="Microsoft Sans Serif"/>
              </a:rPr>
              <a:t>profitability. </a:t>
            </a:r>
            <a:r>
              <a:rPr sz="2100" spc="459" dirty="0">
                <a:solidFill>
                  <a:srgbClr val="0F0F0C"/>
                </a:solidFill>
                <a:latin typeface="Microsoft Sans Serif"/>
                <a:cs typeface="Microsoft Sans Serif"/>
              </a:rPr>
              <a:t>I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have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built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strong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relationships </a:t>
            </a:r>
            <a:r>
              <a:rPr sz="2100" spc="150" dirty="0">
                <a:solidFill>
                  <a:srgbClr val="0F0F0C"/>
                </a:solidFill>
                <a:latin typeface="Microsoft Sans Serif"/>
                <a:cs typeface="Microsoft Sans Serif"/>
              </a:rPr>
              <a:t>with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key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stakeholders, </a:t>
            </a:r>
            <a:r>
              <a:rPr sz="2100" spc="125" dirty="0">
                <a:solidFill>
                  <a:srgbClr val="0F0F0C"/>
                </a:solidFill>
                <a:latin typeface="Microsoft Sans Serif"/>
                <a:cs typeface="Microsoft Sans Serif"/>
              </a:rPr>
              <a:t>both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internally and </a:t>
            </a:r>
            <a:r>
              <a:rPr sz="2100" spc="30" dirty="0">
                <a:solidFill>
                  <a:srgbClr val="0F0F0C"/>
                </a:solidFill>
                <a:latin typeface="Microsoft Sans Serif"/>
                <a:cs typeface="Microsoft Sans Serif"/>
              </a:rPr>
              <a:t>externally,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 </a:t>
            </a:r>
            <a:r>
              <a:rPr sz="2100" spc="16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ensure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effective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communication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collaboration.</a:t>
            </a:r>
            <a:endParaRPr sz="21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226405"/>
            <a:ext cx="12853670" cy="1659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1000"/>
              </a:lnSpc>
              <a:spcBef>
                <a:spcPts val="95"/>
              </a:spcBef>
            </a:pPr>
            <a:r>
              <a:rPr sz="2100" spc="260" dirty="0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sz="2100" spc="-5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0F0F0C"/>
                </a:solidFill>
                <a:latin typeface="Microsoft Sans Serif"/>
                <a:cs typeface="Microsoft Sans Serif"/>
              </a:rPr>
              <a:t>addition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45" dirty="0">
                <a:solidFill>
                  <a:srgbClr val="0F0F0C"/>
                </a:solidFill>
                <a:latin typeface="Microsoft Sans Serif"/>
                <a:cs typeface="Microsoft Sans Serif"/>
              </a:rPr>
              <a:t>my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65" dirty="0">
                <a:solidFill>
                  <a:srgbClr val="0F0F0C"/>
                </a:solidFill>
                <a:latin typeface="Microsoft Sans Serif"/>
                <a:cs typeface="Microsoft Sans Serif"/>
              </a:rPr>
              <a:t>experience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at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0F0F0C"/>
                </a:solidFill>
                <a:latin typeface="Microsoft Sans Serif"/>
                <a:cs typeface="Microsoft Sans Serif"/>
              </a:rPr>
              <a:t>Cargill,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59" dirty="0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am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certified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0" dirty="0">
                <a:solidFill>
                  <a:srgbClr val="0F0F0C"/>
                </a:solidFill>
                <a:latin typeface="Microsoft Sans Serif"/>
                <a:cs typeface="Microsoft Sans Serif"/>
              </a:rPr>
              <a:t>Microsoft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0" dirty="0">
                <a:solidFill>
                  <a:srgbClr val="0F0F0C"/>
                </a:solidFill>
                <a:latin typeface="Microsoft Sans Serif"/>
                <a:cs typeface="Microsoft Sans Serif"/>
              </a:rPr>
              <a:t>Business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65" dirty="0">
                <a:solidFill>
                  <a:srgbClr val="0F0F0C"/>
                </a:solidFill>
                <a:latin typeface="Microsoft Sans Serif"/>
                <a:cs typeface="Microsoft Sans Serif"/>
              </a:rPr>
              <a:t>Analyst</a:t>
            </a:r>
            <a:r>
              <a:rPr lang="en-GB" sz="2100" spc="65" dirty="0">
                <a:solidFill>
                  <a:srgbClr val="0F0F0C"/>
                </a:solidFill>
                <a:latin typeface="Microsoft Sans Serif"/>
                <a:cs typeface="Microsoft Sans Serif"/>
              </a:rPr>
              <a:t>, Project Management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sz="2100" spc="-5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0F0F0C"/>
                </a:solidFill>
                <a:latin typeface="Microsoft Sans Serif"/>
                <a:cs typeface="Microsoft Sans Serif"/>
              </a:rPr>
              <a:t>Certified</a:t>
            </a:r>
            <a:r>
              <a:rPr sz="2100" spc="-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5" dirty="0">
                <a:solidFill>
                  <a:srgbClr val="0F0F0C"/>
                </a:solidFill>
                <a:latin typeface="Microsoft Sans Serif"/>
                <a:cs typeface="Microsoft Sans Serif"/>
              </a:rPr>
              <a:t>Lean </a:t>
            </a:r>
            <a:r>
              <a:rPr sz="2100" spc="-5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95" dirty="0">
                <a:solidFill>
                  <a:srgbClr val="0F0F0C"/>
                </a:solidFill>
                <a:latin typeface="Microsoft Sans Serif"/>
                <a:cs typeface="Microsoft Sans Serif"/>
              </a:rPr>
              <a:t>&amp;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Six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0F0F0C"/>
                </a:solidFill>
                <a:latin typeface="Microsoft Sans Serif"/>
                <a:cs typeface="Microsoft Sans Serif"/>
              </a:rPr>
              <a:t>Sigma.</a:t>
            </a:r>
            <a:r>
              <a:rPr sz="2100" spc="-7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59" dirty="0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0" dirty="0">
                <a:solidFill>
                  <a:srgbClr val="0F0F0C"/>
                </a:solidFill>
                <a:latin typeface="Microsoft Sans Serif"/>
                <a:cs typeface="Microsoft Sans Serif"/>
              </a:rPr>
              <a:t>strive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sz="2100" spc="-7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0F0F0C"/>
                </a:solidFill>
                <a:latin typeface="Microsoft Sans Serif"/>
                <a:cs typeface="Microsoft Sans Serif"/>
              </a:rPr>
              <a:t>stay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40" dirty="0">
                <a:solidFill>
                  <a:srgbClr val="0F0F0C"/>
                </a:solidFill>
                <a:latin typeface="Microsoft Sans Serif"/>
                <a:cs typeface="Microsoft Sans Serif"/>
              </a:rPr>
              <a:t>up-to-date</a:t>
            </a:r>
            <a:r>
              <a:rPr sz="2100" spc="-7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0F0F0C"/>
                </a:solidFill>
                <a:latin typeface="Microsoft Sans Serif"/>
                <a:cs typeface="Microsoft Sans Serif"/>
              </a:rPr>
              <a:t>on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10" dirty="0">
                <a:solidFill>
                  <a:srgbClr val="0F0F0C"/>
                </a:solidFill>
                <a:latin typeface="Microsoft Sans Serif"/>
                <a:cs typeface="Microsoft Sans Serif"/>
              </a:rPr>
              <a:t>the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0" dirty="0">
                <a:solidFill>
                  <a:srgbClr val="0F0F0C"/>
                </a:solidFill>
                <a:latin typeface="Microsoft Sans Serif"/>
                <a:cs typeface="Microsoft Sans Serif"/>
              </a:rPr>
              <a:t>latest</a:t>
            </a:r>
            <a:r>
              <a:rPr sz="2100" spc="-7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best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practices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sz="2100" spc="-7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trends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sz="2100" spc="-7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business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15" dirty="0">
                <a:solidFill>
                  <a:srgbClr val="0F0F0C"/>
                </a:solidFill>
                <a:latin typeface="Microsoft Sans Serif"/>
                <a:cs typeface="Microsoft Sans Serif"/>
              </a:rPr>
              <a:t>analysis,</a:t>
            </a:r>
            <a:r>
              <a:rPr sz="2100" spc="-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sz="2100" spc="-5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59" dirty="0">
                <a:solidFill>
                  <a:srgbClr val="0F0F0C"/>
                </a:solidFill>
                <a:latin typeface="Microsoft Sans Serif"/>
                <a:cs typeface="Microsoft Sans Serif"/>
              </a:rPr>
              <a:t>I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am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highly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motivated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00" dirty="0">
                <a:solidFill>
                  <a:srgbClr val="0F0F0C"/>
                </a:solidFill>
                <a:latin typeface="Microsoft Sans Serif"/>
                <a:cs typeface="Microsoft Sans Serif"/>
              </a:rPr>
              <a:t>self-starter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55" dirty="0">
                <a:solidFill>
                  <a:srgbClr val="0F0F0C"/>
                </a:solidFill>
                <a:latin typeface="Microsoft Sans Serif"/>
                <a:cs typeface="Microsoft Sans Serif"/>
              </a:rPr>
              <a:t>who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0F0F0C"/>
                </a:solidFill>
                <a:latin typeface="Microsoft Sans Serif"/>
                <a:cs typeface="Microsoft Sans Serif"/>
              </a:rPr>
              <a:t>enjoys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14" dirty="0">
                <a:solidFill>
                  <a:srgbClr val="0F0F0C"/>
                </a:solidFill>
                <a:latin typeface="Microsoft Sans Serif"/>
                <a:cs typeface="Microsoft Sans Serif"/>
              </a:rPr>
              <a:t>working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0F0F0C"/>
                </a:solidFill>
                <a:latin typeface="Microsoft Sans Serif"/>
                <a:cs typeface="Microsoft Sans Serif"/>
              </a:rPr>
              <a:t>dynamic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sz="2100" spc="-8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challenging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environments.</a:t>
            </a:r>
            <a:endParaRPr sz="21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9211" y="8912225"/>
            <a:ext cx="1359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470" dirty="0">
                <a:solidFill>
                  <a:srgbClr val="0F0F0C"/>
                </a:solidFill>
                <a:latin typeface="Trebuchet MS"/>
                <a:cs typeface="Trebuchet MS"/>
              </a:rPr>
              <a:t>04/</a:t>
            </a:r>
            <a:r>
              <a:rPr sz="3600" b="1" spc="-235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550" b="1" spc="104" baseline="16339" dirty="0">
                <a:solidFill>
                  <a:srgbClr val="0F0F0C"/>
                </a:solidFill>
                <a:latin typeface="Trebuchet MS"/>
                <a:cs typeface="Trebuchet MS"/>
              </a:rPr>
              <a:t>13</a:t>
            </a:r>
            <a:endParaRPr sz="2550" baseline="16339">
              <a:latin typeface="Trebuchet MS"/>
              <a:cs typeface="Trebuchet MS"/>
            </a:endParaRPr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7DF1DE4-FAB2-B562-F457-DFEC3F1D8B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 t="4776" r="10528" b="18341"/>
          <a:stretch/>
        </p:blipFill>
        <p:spPr>
          <a:xfrm>
            <a:off x="12877800" y="876633"/>
            <a:ext cx="3124835" cy="31572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87834"/>
            <a:ext cx="16230600" cy="392430"/>
            <a:chOff x="1028700" y="5487834"/>
            <a:chExt cx="16230600" cy="392430"/>
          </a:xfrm>
        </p:grpSpPr>
        <p:sp>
          <p:nvSpPr>
            <p:cNvPr id="3" name="object 3"/>
            <p:cNvSpPr/>
            <p:nvPr/>
          </p:nvSpPr>
          <p:spPr>
            <a:xfrm>
              <a:off x="1028700" y="5659963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53612" y="5487834"/>
              <a:ext cx="10714355" cy="392430"/>
            </a:xfrm>
            <a:custGeom>
              <a:avLst/>
              <a:gdLst/>
              <a:ahLst/>
              <a:cxnLst/>
              <a:rect l="l" t="t" r="r" b="b"/>
              <a:pathLst>
                <a:path w="10714355" h="392429">
                  <a:moveTo>
                    <a:pt x="391883" y="0"/>
                  </a:moveTo>
                  <a:lnTo>
                    <a:pt x="0" y="0"/>
                  </a:lnTo>
                  <a:lnTo>
                    <a:pt x="0" y="391896"/>
                  </a:lnTo>
                  <a:lnTo>
                    <a:pt x="391883" y="391896"/>
                  </a:lnTo>
                  <a:lnTo>
                    <a:pt x="391883" y="0"/>
                  </a:lnTo>
                  <a:close/>
                </a:path>
                <a:path w="10714355" h="392429">
                  <a:moveTo>
                    <a:pt x="5652033" y="0"/>
                  </a:moveTo>
                  <a:lnTo>
                    <a:pt x="5260149" y="0"/>
                  </a:lnTo>
                  <a:lnTo>
                    <a:pt x="5260149" y="391896"/>
                  </a:lnTo>
                  <a:lnTo>
                    <a:pt x="5652033" y="391896"/>
                  </a:lnTo>
                  <a:lnTo>
                    <a:pt x="5652033" y="0"/>
                  </a:lnTo>
                  <a:close/>
                </a:path>
                <a:path w="10714355" h="392429">
                  <a:moveTo>
                    <a:pt x="10713885" y="0"/>
                  </a:moveTo>
                  <a:lnTo>
                    <a:pt x="10322001" y="0"/>
                  </a:lnTo>
                  <a:lnTo>
                    <a:pt x="10322001" y="391896"/>
                  </a:lnTo>
                  <a:lnTo>
                    <a:pt x="10713885" y="391896"/>
                  </a:lnTo>
                  <a:lnTo>
                    <a:pt x="10713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79563" y="4119718"/>
            <a:ext cx="8439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2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5</a:t>
            </a:fld>
            <a:r>
              <a:rPr spc="360" dirty="0"/>
              <a:t>/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spc="13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41420" y="4119718"/>
            <a:ext cx="8439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03277" y="4119718"/>
            <a:ext cx="8439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8408" y="4178201"/>
            <a:ext cx="156718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school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0265" y="3917826"/>
            <a:ext cx="1747520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Management  Trainee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6813" y="3917826"/>
            <a:ext cx="2108835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Indonesia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Arial MT"/>
                <a:cs typeface="Arial MT"/>
              </a:rPr>
              <a:t>Open </a:t>
            </a:r>
            <a:r>
              <a:rPr sz="2300" spc="-6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University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5514" y="6389903"/>
            <a:ext cx="27882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6325" marR="5080" indent="-1064260">
              <a:lnSpc>
                <a:spcPct val="1333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PGRI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CIMAHI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6309" y="7130133"/>
            <a:ext cx="3117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5075" marR="5080" indent="-1223010">
              <a:lnSpc>
                <a:spcPct val="1333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Administration</a:t>
            </a:r>
            <a:r>
              <a:rPr sz="1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Management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Trainee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85307" y="7130133"/>
            <a:ext cx="2683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2780" marR="5080" indent="-640715">
              <a:lnSpc>
                <a:spcPct val="1333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Bachelor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System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Undergraduated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882715"/>
            <a:ext cx="7517130" cy="225425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sz="8000" spc="819" dirty="0">
                <a:latin typeface="Trebuchet MS"/>
                <a:cs typeface="Trebuchet MS"/>
              </a:rPr>
              <a:t>EDUCATION </a:t>
            </a:r>
            <a:r>
              <a:rPr sz="8000" spc="825" dirty="0">
                <a:latin typeface="Trebuchet MS"/>
                <a:cs typeface="Trebuchet MS"/>
              </a:rPr>
              <a:t> </a:t>
            </a:r>
            <a:r>
              <a:rPr sz="8000" spc="645" dirty="0">
                <a:latin typeface="Trebuchet MS"/>
                <a:cs typeface="Trebuchet MS"/>
              </a:rPr>
              <a:t>B</a:t>
            </a:r>
            <a:r>
              <a:rPr sz="8000" spc="1000" dirty="0">
                <a:latin typeface="Trebuchet MS"/>
                <a:cs typeface="Trebuchet MS"/>
              </a:rPr>
              <a:t>A</a:t>
            </a:r>
            <a:r>
              <a:rPr sz="8000" spc="1290" dirty="0">
                <a:latin typeface="Trebuchet MS"/>
                <a:cs typeface="Trebuchet MS"/>
              </a:rPr>
              <a:t>C</a:t>
            </a:r>
            <a:r>
              <a:rPr sz="8000" spc="735" dirty="0">
                <a:latin typeface="Trebuchet MS"/>
                <a:cs typeface="Trebuchet MS"/>
              </a:rPr>
              <a:t>K</a:t>
            </a:r>
            <a:r>
              <a:rPr sz="8000" spc="950" dirty="0">
                <a:latin typeface="Trebuchet MS"/>
                <a:cs typeface="Trebuchet MS"/>
              </a:rPr>
              <a:t>G</a:t>
            </a:r>
            <a:r>
              <a:rPr sz="8000" spc="505" dirty="0">
                <a:latin typeface="Trebuchet MS"/>
                <a:cs typeface="Trebuchet MS"/>
              </a:rPr>
              <a:t>R</a:t>
            </a:r>
            <a:r>
              <a:rPr sz="8000" spc="695" dirty="0">
                <a:latin typeface="Trebuchet MS"/>
                <a:cs typeface="Trebuchet MS"/>
              </a:rPr>
              <a:t>O</a:t>
            </a:r>
            <a:r>
              <a:rPr sz="8000" spc="225" dirty="0">
                <a:latin typeface="Trebuchet MS"/>
                <a:cs typeface="Trebuchet MS"/>
              </a:rPr>
              <a:t>U</a:t>
            </a:r>
            <a:r>
              <a:rPr sz="8000" spc="735" dirty="0">
                <a:latin typeface="Trebuchet MS"/>
                <a:cs typeface="Trebuchet MS"/>
              </a:rPr>
              <a:t>N</a:t>
            </a:r>
            <a:r>
              <a:rPr sz="8000" spc="695" dirty="0">
                <a:latin typeface="Trebuchet MS"/>
                <a:cs typeface="Trebuchet MS"/>
              </a:rPr>
              <a:t>D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5098" y="7206333"/>
            <a:ext cx="13493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Electro</a:t>
            </a:r>
            <a:r>
              <a:rPr sz="15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12263" y="6466103"/>
            <a:ext cx="31057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Poliplant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Cargill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Centre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03513" y="6463374"/>
            <a:ext cx="18465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Universitas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Terbuka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630" y="245666"/>
            <a:ext cx="7781925" cy="9715500"/>
            <a:chOff x="308630" y="245666"/>
            <a:chExt cx="7781925" cy="9715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30" y="245666"/>
              <a:ext cx="6296024" cy="9715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340" y="2851480"/>
              <a:ext cx="7458074" cy="566376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5641" y="4700549"/>
            <a:ext cx="1276349" cy="5905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952717" y="3313617"/>
            <a:ext cx="369570" cy="4721225"/>
            <a:chOff x="8952717" y="3313617"/>
            <a:chExt cx="369570" cy="4721225"/>
          </a:xfrm>
        </p:grpSpPr>
        <p:sp>
          <p:nvSpPr>
            <p:cNvPr id="7" name="object 7"/>
            <p:cNvSpPr/>
            <p:nvPr/>
          </p:nvSpPr>
          <p:spPr>
            <a:xfrm>
              <a:off x="9134677" y="3677167"/>
              <a:ext cx="5715" cy="3991610"/>
            </a:xfrm>
            <a:custGeom>
              <a:avLst/>
              <a:gdLst/>
              <a:ahLst/>
              <a:cxnLst/>
              <a:rect l="l" t="t" r="r" b="b"/>
              <a:pathLst>
                <a:path w="5715" h="3991609">
                  <a:moveTo>
                    <a:pt x="0" y="0"/>
                  </a:moveTo>
                  <a:lnTo>
                    <a:pt x="5190" y="3991037"/>
                  </a:lnTo>
                </a:path>
              </a:pathLst>
            </a:custGeom>
            <a:ln w="38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52712" y="3313619"/>
              <a:ext cx="369570" cy="4721225"/>
            </a:xfrm>
            <a:custGeom>
              <a:avLst/>
              <a:gdLst/>
              <a:ahLst/>
              <a:cxnLst/>
              <a:rect l="l" t="t" r="r" b="b"/>
              <a:pathLst>
                <a:path w="369570" h="4721225">
                  <a:moveTo>
                    <a:pt x="363512" y="1683664"/>
                  </a:moveTo>
                  <a:lnTo>
                    <a:pt x="357022" y="1635353"/>
                  </a:lnTo>
                  <a:lnTo>
                    <a:pt x="338696" y="1591932"/>
                  </a:lnTo>
                  <a:lnTo>
                    <a:pt x="310273" y="1555153"/>
                  </a:lnTo>
                  <a:lnTo>
                    <a:pt x="273494" y="1526730"/>
                  </a:lnTo>
                  <a:lnTo>
                    <a:pt x="230073" y="1508404"/>
                  </a:lnTo>
                  <a:lnTo>
                    <a:pt x="181749" y="1501914"/>
                  </a:lnTo>
                  <a:lnTo>
                    <a:pt x="133438" y="1508404"/>
                  </a:lnTo>
                  <a:lnTo>
                    <a:pt x="90017" y="1526730"/>
                  </a:lnTo>
                  <a:lnTo>
                    <a:pt x="53238" y="1555153"/>
                  </a:lnTo>
                  <a:lnTo>
                    <a:pt x="24815" y="1591932"/>
                  </a:lnTo>
                  <a:lnTo>
                    <a:pt x="6489" y="1635353"/>
                  </a:lnTo>
                  <a:lnTo>
                    <a:pt x="0" y="1683677"/>
                  </a:lnTo>
                  <a:lnTo>
                    <a:pt x="6489" y="1731987"/>
                  </a:lnTo>
                  <a:lnTo>
                    <a:pt x="24815" y="1775409"/>
                  </a:lnTo>
                  <a:lnTo>
                    <a:pt x="53238" y="1812201"/>
                  </a:lnTo>
                  <a:lnTo>
                    <a:pt x="90017" y="1840611"/>
                  </a:lnTo>
                  <a:lnTo>
                    <a:pt x="133438" y="1858937"/>
                  </a:lnTo>
                  <a:lnTo>
                    <a:pt x="181762" y="1865426"/>
                  </a:lnTo>
                  <a:lnTo>
                    <a:pt x="230073" y="1858937"/>
                  </a:lnTo>
                  <a:lnTo>
                    <a:pt x="273494" y="1840611"/>
                  </a:lnTo>
                  <a:lnTo>
                    <a:pt x="310273" y="1812201"/>
                  </a:lnTo>
                  <a:lnTo>
                    <a:pt x="338696" y="1775409"/>
                  </a:lnTo>
                  <a:lnTo>
                    <a:pt x="357022" y="1731987"/>
                  </a:lnTo>
                  <a:lnTo>
                    <a:pt x="363512" y="1683664"/>
                  </a:lnTo>
                  <a:close/>
                </a:path>
                <a:path w="369570" h="4721225">
                  <a:moveTo>
                    <a:pt x="363512" y="181749"/>
                  </a:moveTo>
                  <a:lnTo>
                    <a:pt x="357022" y="133438"/>
                  </a:lnTo>
                  <a:lnTo>
                    <a:pt x="338696" y="90030"/>
                  </a:lnTo>
                  <a:lnTo>
                    <a:pt x="310273" y="53238"/>
                  </a:lnTo>
                  <a:lnTo>
                    <a:pt x="273494" y="24815"/>
                  </a:lnTo>
                  <a:lnTo>
                    <a:pt x="230073" y="6489"/>
                  </a:lnTo>
                  <a:lnTo>
                    <a:pt x="181749" y="0"/>
                  </a:lnTo>
                  <a:lnTo>
                    <a:pt x="133438" y="6489"/>
                  </a:lnTo>
                  <a:lnTo>
                    <a:pt x="90017" y="24815"/>
                  </a:lnTo>
                  <a:lnTo>
                    <a:pt x="53238" y="53238"/>
                  </a:lnTo>
                  <a:lnTo>
                    <a:pt x="24815" y="90030"/>
                  </a:lnTo>
                  <a:lnTo>
                    <a:pt x="6489" y="133438"/>
                  </a:lnTo>
                  <a:lnTo>
                    <a:pt x="0" y="181762"/>
                  </a:lnTo>
                  <a:lnTo>
                    <a:pt x="6489" y="230085"/>
                  </a:lnTo>
                  <a:lnTo>
                    <a:pt x="24815" y="273494"/>
                  </a:lnTo>
                  <a:lnTo>
                    <a:pt x="53238" y="310286"/>
                  </a:lnTo>
                  <a:lnTo>
                    <a:pt x="90017" y="338709"/>
                  </a:lnTo>
                  <a:lnTo>
                    <a:pt x="133438" y="357022"/>
                  </a:lnTo>
                  <a:lnTo>
                    <a:pt x="181762" y="363524"/>
                  </a:lnTo>
                  <a:lnTo>
                    <a:pt x="230073" y="357022"/>
                  </a:lnTo>
                  <a:lnTo>
                    <a:pt x="273494" y="338709"/>
                  </a:lnTo>
                  <a:lnTo>
                    <a:pt x="310273" y="310286"/>
                  </a:lnTo>
                  <a:lnTo>
                    <a:pt x="338696" y="273494"/>
                  </a:lnTo>
                  <a:lnTo>
                    <a:pt x="357022" y="230085"/>
                  </a:lnTo>
                  <a:lnTo>
                    <a:pt x="363512" y="181749"/>
                  </a:lnTo>
                  <a:close/>
                </a:path>
                <a:path w="369570" h="4721225">
                  <a:moveTo>
                    <a:pt x="369176" y="4539297"/>
                  </a:moveTo>
                  <a:lnTo>
                    <a:pt x="362686" y="4490974"/>
                  </a:lnTo>
                  <a:lnTo>
                    <a:pt x="344373" y="4447552"/>
                  </a:lnTo>
                  <a:lnTo>
                    <a:pt x="315950" y="4410773"/>
                  </a:lnTo>
                  <a:lnTo>
                    <a:pt x="279158" y="4382351"/>
                  </a:lnTo>
                  <a:lnTo>
                    <a:pt x="235737" y="4364025"/>
                  </a:lnTo>
                  <a:lnTo>
                    <a:pt x="187426" y="4357535"/>
                  </a:lnTo>
                  <a:lnTo>
                    <a:pt x="139103" y="4364025"/>
                  </a:lnTo>
                  <a:lnTo>
                    <a:pt x="95681" y="4382351"/>
                  </a:lnTo>
                  <a:lnTo>
                    <a:pt x="58902" y="4410773"/>
                  </a:lnTo>
                  <a:lnTo>
                    <a:pt x="30480" y="4447552"/>
                  </a:lnTo>
                  <a:lnTo>
                    <a:pt x="12153" y="4490974"/>
                  </a:lnTo>
                  <a:lnTo>
                    <a:pt x="5664" y="4539285"/>
                  </a:lnTo>
                  <a:lnTo>
                    <a:pt x="12153" y="4587608"/>
                  </a:lnTo>
                  <a:lnTo>
                    <a:pt x="30480" y="4631029"/>
                  </a:lnTo>
                  <a:lnTo>
                    <a:pt x="58902" y="4667821"/>
                  </a:lnTo>
                  <a:lnTo>
                    <a:pt x="95681" y="4696231"/>
                  </a:lnTo>
                  <a:lnTo>
                    <a:pt x="139103" y="4714557"/>
                  </a:lnTo>
                  <a:lnTo>
                    <a:pt x="187426" y="4721047"/>
                  </a:lnTo>
                  <a:lnTo>
                    <a:pt x="235737" y="4714557"/>
                  </a:lnTo>
                  <a:lnTo>
                    <a:pt x="279158" y="4696231"/>
                  </a:lnTo>
                  <a:lnTo>
                    <a:pt x="315950" y="4667821"/>
                  </a:lnTo>
                  <a:lnTo>
                    <a:pt x="344373" y="4631029"/>
                  </a:lnTo>
                  <a:lnTo>
                    <a:pt x="362686" y="4587608"/>
                  </a:lnTo>
                  <a:lnTo>
                    <a:pt x="369176" y="4539297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1307" y="7556169"/>
            <a:ext cx="1276349" cy="5905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1837" y="3005179"/>
            <a:ext cx="996519" cy="84022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5930" y="68963"/>
            <a:ext cx="10616565" cy="2640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0280"/>
              </a:lnSpc>
              <a:spcBef>
                <a:spcPts val="114"/>
              </a:spcBef>
            </a:pPr>
            <a:r>
              <a:rPr sz="9500" spc="1050" dirty="0">
                <a:solidFill>
                  <a:srgbClr val="000000"/>
                </a:solidFill>
                <a:latin typeface="Trebuchet MS"/>
                <a:cs typeface="Trebuchet MS"/>
              </a:rPr>
              <a:t>WORK</a:t>
            </a:r>
            <a:endParaRPr sz="9500">
              <a:latin typeface="Trebuchet MS"/>
              <a:cs typeface="Trebuchet MS"/>
            </a:endParaRPr>
          </a:p>
          <a:p>
            <a:pPr marL="2536190">
              <a:lnSpc>
                <a:spcPts val="10280"/>
              </a:lnSpc>
            </a:pPr>
            <a:r>
              <a:rPr sz="9500" spc="994" dirty="0">
                <a:solidFill>
                  <a:srgbClr val="000000"/>
                </a:solidFill>
                <a:latin typeface="Trebuchet MS"/>
                <a:cs typeface="Trebuchet MS"/>
              </a:rPr>
              <a:t>EXPERIENCE</a:t>
            </a:r>
            <a:endParaRPr sz="9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85173" y="6197979"/>
            <a:ext cx="5450840" cy="1993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3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-6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|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3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1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endParaRPr sz="2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7780" marR="5080">
              <a:lnSpc>
                <a:spcPct val="114100"/>
              </a:lnSpc>
            </a:pPr>
            <a:r>
              <a:rPr sz="2300" spc="2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6</a:t>
            </a:r>
            <a:r>
              <a:rPr sz="2300" spc="-5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r>
              <a:rPr sz="2300" spc="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7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-6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|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od</a:t>
            </a:r>
            <a:r>
              <a:rPr sz="23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</a:t>
            </a:r>
            <a:r>
              <a:rPr sz="2300" spc="1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</a:t>
            </a:r>
            <a:r>
              <a:rPr sz="2300" spc="9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1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x</a:t>
            </a:r>
            <a:r>
              <a:rPr sz="2300" spc="1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-1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ll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1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7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&amp;  </a:t>
            </a:r>
            <a:r>
              <a:rPr sz="2300" spc="3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</a:t>
            </a:r>
            <a:r>
              <a:rPr sz="23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1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2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1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hn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</a:t>
            </a:r>
            <a:r>
              <a:rPr sz="2300" spc="-1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</a:t>
            </a:r>
            <a:r>
              <a:rPr sz="2300" spc="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3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oo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</a:t>
            </a:r>
            <a:r>
              <a:rPr sz="23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endParaRPr sz="2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85172" y="3007683"/>
            <a:ext cx="5450839" cy="82202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300" spc="-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sz="2300" spc="-5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r>
              <a:rPr sz="2300" spc="2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-6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|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</a:t>
            </a:r>
            <a:r>
              <a:rPr sz="2300" spc="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5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1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</a:t>
            </a:r>
            <a:r>
              <a:rPr sz="23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</a:t>
            </a:r>
            <a:r>
              <a:rPr sz="23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</a:t>
            </a:r>
            <a:r>
              <a:rPr sz="2300" spc="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endParaRPr sz="2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spc="-6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|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2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</a:t>
            </a:r>
            <a:r>
              <a:rPr sz="23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1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2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2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ss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-6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|</a:t>
            </a:r>
            <a:endParaRPr sz="2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85173" y="4770170"/>
            <a:ext cx="45415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254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-6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|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1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4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26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3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8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</a:t>
            </a:r>
            <a:r>
              <a:rPr sz="2300" spc="-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7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-1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300" spc="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8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</a:t>
            </a:r>
            <a:r>
              <a:rPr sz="23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</a:t>
            </a:r>
            <a:r>
              <a:rPr sz="2300" spc="-1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sz="2300" spc="1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</a:t>
            </a:r>
            <a:r>
              <a:rPr sz="2300" spc="-14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sz="2300" spc="2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sz="2300" spc="1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</a:t>
            </a:r>
            <a:r>
              <a:rPr sz="23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endParaRPr sz="23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5641" y="6128359"/>
            <a:ext cx="1276349" cy="59054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952717" y="6243339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58" y="363517"/>
                </a:moveTo>
                <a:lnTo>
                  <a:pt x="133439" y="357025"/>
                </a:lnTo>
                <a:lnTo>
                  <a:pt x="90020" y="338702"/>
                </a:lnTo>
                <a:lnTo>
                  <a:pt x="53235" y="310281"/>
                </a:lnTo>
                <a:lnTo>
                  <a:pt x="24814" y="273495"/>
                </a:lnTo>
                <a:lnTo>
                  <a:pt x="6491" y="230077"/>
                </a:lnTo>
                <a:lnTo>
                  <a:pt x="0" y="181752"/>
                </a:lnTo>
                <a:lnTo>
                  <a:pt x="6491" y="133439"/>
                </a:lnTo>
                <a:lnTo>
                  <a:pt x="24814" y="90021"/>
                </a:lnTo>
                <a:lnTo>
                  <a:pt x="53235" y="53235"/>
                </a:lnTo>
                <a:lnTo>
                  <a:pt x="90020" y="24815"/>
                </a:lnTo>
                <a:lnTo>
                  <a:pt x="133439" y="6492"/>
                </a:lnTo>
                <a:lnTo>
                  <a:pt x="181755" y="0"/>
                </a:lnTo>
                <a:lnTo>
                  <a:pt x="230076" y="6492"/>
                </a:lnTo>
                <a:lnTo>
                  <a:pt x="273495" y="24815"/>
                </a:lnTo>
                <a:lnTo>
                  <a:pt x="310281" y="53235"/>
                </a:lnTo>
                <a:lnTo>
                  <a:pt x="338701" y="90021"/>
                </a:lnTo>
                <a:lnTo>
                  <a:pt x="357024" y="133439"/>
                </a:lnTo>
                <a:lnTo>
                  <a:pt x="363515" y="181758"/>
                </a:lnTo>
                <a:lnTo>
                  <a:pt x="357024" y="230077"/>
                </a:lnTo>
                <a:lnTo>
                  <a:pt x="338701" y="273495"/>
                </a:lnTo>
                <a:lnTo>
                  <a:pt x="310281" y="310281"/>
                </a:lnTo>
                <a:lnTo>
                  <a:pt x="273495" y="338702"/>
                </a:lnTo>
                <a:lnTo>
                  <a:pt x="230076" y="357025"/>
                </a:lnTo>
                <a:lnTo>
                  <a:pt x="181758" y="363517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6</a:t>
            </a:fld>
            <a:r>
              <a:rPr spc="360" dirty="0"/>
              <a:t>/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spc="130" dirty="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22046" y="1028700"/>
            <a:ext cx="5835015" cy="3905885"/>
            <a:chOff x="11422046" y="1028700"/>
            <a:chExt cx="5835015" cy="3905885"/>
          </a:xfrm>
        </p:grpSpPr>
        <p:sp>
          <p:nvSpPr>
            <p:cNvPr id="3" name="object 3"/>
            <p:cNvSpPr/>
            <p:nvPr/>
          </p:nvSpPr>
          <p:spPr>
            <a:xfrm>
              <a:off x="11422046" y="1028700"/>
              <a:ext cx="5835015" cy="3905885"/>
            </a:xfrm>
            <a:custGeom>
              <a:avLst/>
              <a:gdLst/>
              <a:ahLst/>
              <a:cxnLst/>
              <a:rect l="l" t="t" r="r" b="b"/>
              <a:pathLst>
                <a:path w="5835015" h="3905885">
                  <a:moveTo>
                    <a:pt x="5834657" y="3905845"/>
                  </a:moveTo>
                  <a:lnTo>
                    <a:pt x="0" y="3905845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3905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0329" y="1225658"/>
              <a:ext cx="5419724" cy="31337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91582"/>
            <a:ext cx="5436235" cy="34182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7345"/>
              </a:lnSpc>
              <a:spcBef>
                <a:spcPts val="120"/>
              </a:spcBef>
            </a:pPr>
            <a:r>
              <a:rPr sz="7250" b="0" spc="55" dirty="0">
                <a:latin typeface="Trebuchet MS"/>
                <a:cs typeface="Trebuchet MS"/>
              </a:rPr>
              <a:t>Personal</a:t>
            </a:r>
            <a:endParaRPr sz="7250">
              <a:latin typeface="Trebuchet MS"/>
              <a:cs typeface="Trebuchet MS"/>
            </a:endParaRPr>
          </a:p>
          <a:p>
            <a:pPr marL="12700">
              <a:lnSpc>
                <a:spcPts val="19345"/>
              </a:lnSpc>
            </a:pPr>
            <a:r>
              <a:rPr sz="17250" spc="2225" dirty="0">
                <a:latin typeface="Trebuchet MS"/>
                <a:cs typeface="Trebuchet MS"/>
              </a:rPr>
              <a:t>S</a:t>
            </a:r>
            <a:r>
              <a:rPr sz="17250" spc="645" dirty="0">
                <a:latin typeface="Trebuchet MS"/>
                <a:cs typeface="Trebuchet MS"/>
              </a:rPr>
              <a:t>k</a:t>
            </a:r>
            <a:r>
              <a:rPr sz="17250" spc="-1095" dirty="0">
                <a:latin typeface="Trebuchet MS"/>
                <a:cs typeface="Trebuchet MS"/>
              </a:rPr>
              <a:t>i</a:t>
            </a:r>
            <a:r>
              <a:rPr sz="17250" spc="-1035" dirty="0">
                <a:latin typeface="Trebuchet MS"/>
                <a:cs typeface="Trebuchet MS"/>
              </a:rPr>
              <a:t>ll</a:t>
            </a:r>
            <a:r>
              <a:rPr sz="17250" spc="1855" dirty="0">
                <a:latin typeface="Trebuchet MS"/>
                <a:cs typeface="Trebuchet MS"/>
              </a:rPr>
              <a:t>s</a:t>
            </a:r>
            <a:endParaRPr sz="17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354231"/>
            <a:ext cx="357060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2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3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5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2046" y="1028700"/>
            <a:ext cx="5835015" cy="3905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2430780">
              <a:lnSpc>
                <a:spcPct val="100000"/>
              </a:lnSpc>
              <a:spcBef>
                <a:spcPts val="5"/>
              </a:spcBef>
            </a:pPr>
            <a:r>
              <a:rPr sz="2600" spc="225" dirty="0">
                <a:latin typeface="Trebuchet MS"/>
                <a:cs typeface="Trebuchet MS"/>
              </a:rPr>
              <a:t>E</a:t>
            </a:r>
            <a:r>
              <a:rPr sz="2600" spc="350" dirty="0">
                <a:latin typeface="Trebuchet MS"/>
                <a:cs typeface="Trebuchet MS"/>
              </a:rPr>
              <a:t>X</a:t>
            </a:r>
            <a:r>
              <a:rPr sz="2600" spc="405" dirty="0">
                <a:latin typeface="Trebuchet MS"/>
                <a:cs typeface="Trebuchet MS"/>
              </a:rPr>
              <a:t>C</a:t>
            </a:r>
            <a:r>
              <a:rPr sz="2600" spc="225" dirty="0">
                <a:latin typeface="Trebuchet MS"/>
                <a:cs typeface="Trebuchet MS"/>
              </a:rPr>
              <a:t>E</a:t>
            </a:r>
            <a:r>
              <a:rPr sz="2600" spc="35" dirty="0">
                <a:latin typeface="Trebuchet MS"/>
                <a:cs typeface="Trebuchet MS"/>
              </a:rPr>
              <a:t>L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229" dirty="0">
                <a:latin typeface="Trebuchet MS"/>
                <a:cs typeface="Trebuchet MS"/>
              </a:rPr>
              <a:t>D</a:t>
            </a:r>
            <a:r>
              <a:rPr sz="2600" spc="275" dirty="0">
                <a:latin typeface="Trebuchet MS"/>
                <a:cs typeface="Trebuchet MS"/>
              </a:rPr>
              <a:t>A</a:t>
            </a:r>
            <a:r>
              <a:rPr sz="2600" spc="455" dirty="0">
                <a:latin typeface="Trebuchet MS"/>
                <a:cs typeface="Trebuchet MS"/>
              </a:rPr>
              <a:t>S</a:t>
            </a:r>
            <a:r>
              <a:rPr sz="2600" spc="85" dirty="0">
                <a:latin typeface="Trebuchet MS"/>
                <a:cs typeface="Trebuchet MS"/>
              </a:rPr>
              <a:t>H</a:t>
            </a:r>
            <a:r>
              <a:rPr sz="2600" spc="210" dirty="0">
                <a:latin typeface="Trebuchet MS"/>
                <a:cs typeface="Trebuchet MS"/>
              </a:rPr>
              <a:t>B</a:t>
            </a:r>
            <a:r>
              <a:rPr sz="2600" spc="250" dirty="0">
                <a:latin typeface="Trebuchet MS"/>
                <a:cs typeface="Trebuchet MS"/>
              </a:rPr>
              <a:t>O</a:t>
            </a:r>
            <a:r>
              <a:rPr sz="2600" spc="275" dirty="0">
                <a:latin typeface="Trebuchet MS"/>
                <a:cs typeface="Trebuchet MS"/>
              </a:rPr>
              <a:t>A</a:t>
            </a:r>
            <a:r>
              <a:rPr sz="2600" spc="160" dirty="0">
                <a:latin typeface="Trebuchet MS"/>
                <a:cs typeface="Trebuchet MS"/>
              </a:rPr>
              <a:t>R</a:t>
            </a:r>
            <a:r>
              <a:rPr sz="2600" spc="235" dirty="0">
                <a:latin typeface="Trebuchet MS"/>
                <a:cs typeface="Trebuchet MS"/>
              </a:rPr>
              <a:t>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0121" y="4877695"/>
            <a:ext cx="5650865" cy="329247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15"/>
              </a:spcBef>
            </a:pP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2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300" spc="1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ts val="3679"/>
              </a:lnSpc>
              <a:spcBef>
                <a:spcPts val="270"/>
              </a:spcBef>
            </a:pPr>
            <a:r>
              <a:rPr sz="2300" spc="185" dirty="0">
                <a:solidFill>
                  <a:srgbClr val="FFFFFF"/>
                </a:solidFill>
                <a:latin typeface="Trebuchet MS"/>
                <a:cs typeface="Trebuchet MS"/>
              </a:rPr>
              <a:t>STORYTELLING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Trebuchet MS"/>
                <a:cs typeface="Trebuchet MS"/>
              </a:rPr>
              <a:t>(PRESENTATION) </a:t>
            </a:r>
            <a:r>
              <a:rPr sz="2300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1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31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635"/>
              </a:spcBef>
            </a:pP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2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300">
              <a:latin typeface="Trebuchet MS"/>
              <a:cs typeface="Trebuchet MS"/>
            </a:endParaRPr>
          </a:p>
          <a:p>
            <a:pPr marL="12700" marR="1285240" algn="just">
              <a:lnSpc>
                <a:spcPts val="3679"/>
              </a:lnSpc>
              <a:spcBef>
                <a:spcPts val="85"/>
              </a:spcBef>
            </a:pP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4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7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300" spc="1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4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1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4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8700" y="4859241"/>
            <a:ext cx="5835015" cy="3423920"/>
            <a:chOff x="1028700" y="4859241"/>
            <a:chExt cx="5835015" cy="3423920"/>
          </a:xfrm>
        </p:grpSpPr>
        <p:sp>
          <p:nvSpPr>
            <p:cNvPr id="10" name="object 10"/>
            <p:cNvSpPr/>
            <p:nvPr/>
          </p:nvSpPr>
          <p:spPr>
            <a:xfrm>
              <a:off x="1028700" y="4859241"/>
              <a:ext cx="5835015" cy="3423920"/>
            </a:xfrm>
            <a:custGeom>
              <a:avLst/>
              <a:gdLst/>
              <a:ahLst/>
              <a:cxnLst/>
              <a:rect l="l" t="t" r="r" b="b"/>
              <a:pathLst>
                <a:path w="5835015" h="3423920">
                  <a:moveTo>
                    <a:pt x="5834657" y="3423641"/>
                  </a:moveTo>
                  <a:lnTo>
                    <a:pt x="0" y="3423641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3423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076" y="4947557"/>
              <a:ext cx="5457824" cy="31718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pc="360" dirty="0"/>
              <a:t>0</a:t>
            </a:r>
            <a:fld id="{81D60167-4931-47E6-BA6A-407CBD079E47}" type="slidenum">
              <a:rPr spc="360" dirty="0"/>
              <a:t>7</a:t>
            </a:fld>
            <a:r>
              <a:rPr spc="360" dirty="0"/>
              <a:t>/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spc="130" dirty="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140" y="1"/>
            <a:ext cx="5136515" cy="10041255"/>
            <a:chOff x="694140" y="1"/>
            <a:chExt cx="5136515" cy="10041255"/>
          </a:xfrm>
        </p:grpSpPr>
        <p:sp>
          <p:nvSpPr>
            <p:cNvPr id="3" name="object 3"/>
            <p:cNvSpPr/>
            <p:nvPr/>
          </p:nvSpPr>
          <p:spPr>
            <a:xfrm>
              <a:off x="694140" y="1"/>
              <a:ext cx="5136515" cy="10041255"/>
            </a:xfrm>
            <a:custGeom>
              <a:avLst/>
              <a:gdLst/>
              <a:ahLst/>
              <a:cxnLst/>
              <a:rect l="l" t="t" r="r" b="b"/>
              <a:pathLst>
                <a:path w="5136515" h="10041255">
                  <a:moveTo>
                    <a:pt x="5135937" y="10041103"/>
                  </a:moveTo>
                  <a:lnTo>
                    <a:pt x="0" y="10041103"/>
                  </a:lnTo>
                  <a:lnTo>
                    <a:pt x="0" y="0"/>
                  </a:lnTo>
                  <a:lnTo>
                    <a:pt x="5135937" y="0"/>
                  </a:lnTo>
                  <a:lnTo>
                    <a:pt x="5135937" y="1004110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884" y="5464594"/>
              <a:ext cx="4667249" cy="4352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6588" y="1182883"/>
            <a:ext cx="11706223" cy="6810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8027963"/>
            <a:ext cx="8521065" cy="1716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0" b="1" spc="7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100" b="1" spc="9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100" b="1" spc="7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100" b="1" spc="4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100" b="1" spc="3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100" b="1" spc="965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11100" b="1" spc="-140" dirty="0">
                <a:solidFill>
                  <a:srgbClr val="0F0F0C"/>
                </a:solidFill>
                <a:latin typeface="Trebuchet MS"/>
                <a:cs typeface="Trebuchet MS"/>
              </a:rPr>
              <a:t>L</a:t>
            </a:r>
            <a:r>
              <a:rPr sz="11100" b="1" spc="2605" dirty="0">
                <a:solidFill>
                  <a:srgbClr val="0F0F0C"/>
                </a:solidFill>
                <a:latin typeface="Trebuchet MS"/>
                <a:cs typeface="Trebuchet MS"/>
              </a:rPr>
              <a:t>I</a:t>
            </a:r>
            <a:r>
              <a:rPr sz="11100" b="1" spc="969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1599201"/>
            <a:ext cx="4740275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0935">
              <a:lnSpc>
                <a:spcPct val="132800"/>
              </a:lnSpc>
              <a:spcBef>
                <a:spcPts val="100"/>
              </a:spcBef>
            </a:pP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bo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400" spc="285" dirty="0">
                <a:solidFill>
                  <a:srgbClr val="FFFFFF"/>
                </a:solidFill>
                <a:latin typeface="Trebuchet MS"/>
                <a:cs typeface="Trebuchet MS"/>
              </a:rPr>
              <a:t>0 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0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4611" y="8912226"/>
            <a:ext cx="905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65" dirty="0">
                <a:latin typeface="Trebuchet MS"/>
                <a:cs typeface="Trebuchet MS"/>
              </a:rPr>
              <a:t>0</a:t>
            </a:r>
            <a:r>
              <a:rPr sz="3600" b="1" spc="495" dirty="0">
                <a:latin typeface="Trebuchet MS"/>
                <a:cs typeface="Trebuchet MS"/>
              </a:rPr>
              <a:t>8</a:t>
            </a:r>
            <a:r>
              <a:rPr sz="3600" b="1" spc="40" dirty="0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75613" y="9086917"/>
            <a:ext cx="297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5" dirty="0">
                <a:latin typeface="Trebuchet MS"/>
                <a:cs typeface="Trebuchet MS"/>
              </a:rPr>
              <a:t>1</a:t>
            </a:r>
            <a:r>
              <a:rPr sz="1700" b="1" spc="130" dirty="0"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03" y="0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594" y="10286999"/>
                </a:lnTo>
                <a:lnTo>
                  <a:pt x="25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451080" cy="10287000"/>
          </a:xfrm>
          <a:custGeom>
            <a:avLst/>
            <a:gdLst/>
            <a:ahLst/>
            <a:cxnLst/>
            <a:rect l="l" t="t" r="r" b="b"/>
            <a:pathLst>
              <a:path w="12451080" h="10287000">
                <a:moveTo>
                  <a:pt x="0" y="10286999"/>
                </a:moveTo>
                <a:lnTo>
                  <a:pt x="12450746" y="10286999"/>
                </a:lnTo>
                <a:lnTo>
                  <a:pt x="1245074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277311" y="9020175"/>
            <a:ext cx="12833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  <a:tabLst>
                <a:tab pos="1010919" algn="l"/>
              </a:tabLst>
            </a:pP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11/</a:t>
            </a:r>
            <a:r>
              <a:rPr sz="36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550" b="1" spc="22" baseline="16339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550" b="1" spc="195" baseline="16339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550" baseline="163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450746" y="0"/>
            <a:ext cx="5837555" cy="10287000"/>
            <a:chOff x="12450746" y="0"/>
            <a:chExt cx="5837555" cy="10287000"/>
          </a:xfrm>
        </p:grpSpPr>
        <p:sp>
          <p:nvSpPr>
            <p:cNvPr id="6" name="object 6"/>
            <p:cNvSpPr/>
            <p:nvPr/>
          </p:nvSpPr>
          <p:spPr>
            <a:xfrm>
              <a:off x="12450746" y="0"/>
              <a:ext cx="5835015" cy="10287000"/>
            </a:xfrm>
            <a:custGeom>
              <a:avLst/>
              <a:gdLst/>
              <a:ahLst/>
              <a:cxnLst/>
              <a:rect l="l" t="t" r="r" b="b"/>
              <a:pathLst>
                <a:path w="5835015" h="10287000">
                  <a:moveTo>
                    <a:pt x="0" y="0"/>
                  </a:moveTo>
                  <a:lnTo>
                    <a:pt x="5834657" y="0"/>
                  </a:lnTo>
                  <a:lnTo>
                    <a:pt x="5834657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0746" y="5268685"/>
              <a:ext cx="5837253" cy="501831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992" y="1234898"/>
            <a:ext cx="11687174" cy="68008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065765" y="2095473"/>
            <a:ext cx="4600575" cy="197993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100" b="1" spc="65" dirty="0">
                <a:solidFill>
                  <a:srgbClr val="FFFFFF"/>
                </a:solidFill>
                <a:latin typeface="Trebuchet MS"/>
                <a:cs typeface="Trebuchet MS"/>
              </a:rPr>
              <a:t>Cargill</a:t>
            </a:r>
            <a:r>
              <a:rPr sz="21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55" dirty="0">
                <a:solidFill>
                  <a:srgbClr val="FFFFFF"/>
                </a:solidFill>
                <a:latin typeface="Trebuchet MS"/>
                <a:cs typeface="Trebuchet MS"/>
              </a:rPr>
              <a:t>Tropical</a:t>
            </a:r>
            <a:r>
              <a:rPr sz="21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sz="19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2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sz="19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00" dirty="0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</a:pPr>
            <a:r>
              <a:rPr sz="1900" spc="70" dirty="0">
                <a:solidFill>
                  <a:srgbClr val="FFFFFF"/>
                </a:solidFill>
                <a:latin typeface="Trebuchet MS"/>
                <a:cs typeface="Trebuchet MS"/>
              </a:rPr>
              <a:t>Describing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sz="1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rebuchet MS"/>
                <a:cs typeface="Trebuchet MS"/>
              </a:rPr>
              <a:t>mtd </a:t>
            </a:r>
            <a:r>
              <a:rPr sz="1900" spc="-5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9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11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8628" y="8023854"/>
            <a:ext cx="9186545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950" b="1" spc="7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950" b="1" spc="10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950" b="1" spc="7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950" b="1" spc="5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950" b="1" spc="4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950" b="1" spc="10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950" b="1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950" b="1" spc="28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950" b="1" spc="10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11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78673" y="8924223"/>
            <a:ext cx="91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600" b="1" spc="54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289676" y="9098911"/>
            <a:ext cx="297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700" b="1" spc="13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536</Words>
  <Application>Microsoft Office PowerPoint</Application>
  <PresentationFormat>Custom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MT</vt:lpstr>
      <vt:lpstr>Calibri</vt:lpstr>
      <vt:lpstr>Microsoft Sans Serif</vt:lpstr>
      <vt:lpstr>Tahoma</vt:lpstr>
      <vt:lpstr>Times New Roman</vt:lpstr>
      <vt:lpstr>Trebuchet MS</vt:lpstr>
      <vt:lpstr>Office Theme</vt:lpstr>
      <vt:lpstr>PORTFOLIO.</vt:lpstr>
      <vt:lpstr>Table of Content</vt:lpstr>
      <vt:lpstr>ADI SETIADI</vt:lpstr>
      <vt:lpstr>About me</vt:lpstr>
      <vt:lpstr>EDUCATION  BACKGROUND</vt:lpstr>
      <vt:lpstr>WORK EXPERIENCE</vt:lpstr>
      <vt:lpstr>Personal Skills</vt:lpstr>
      <vt:lpstr>PowerPoint Presentation</vt:lpstr>
      <vt:lpstr>PowerPoint Presentation</vt:lpstr>
      <vt:lpstr>PORTFOLIO</vt:lpstr>
      <vt:lpstr>PORTFOLIO</vt:lpstr>
      <vt:lpstr>PORTFOLIO</vt:lpstr>
      <vt:lpstr>LET'S WORK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adi mulya setiadi</dc:creator>
  <cp:keywords>DAFZhFDdgQQ,BAETkVfnPG8</cp:keywords>
  <cp:lastModifiedBy>iamsetiadi88</cp:lastModifiedBy>
  <cp:revision>1</cp:revision>
  <dcterms:created xsi:type="dcterms:W3CDTF">2023-02-07T19:44:57Z</dcterms:created>
  <dcterms:modified xsi:type="dcterms:W3CDTF">2023-02-08T16:05:10Z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2023-02-07T00:00:00Z</vt:filetime>
  </property>
</Properties>
</file>